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9" r:id="rId5"/>
    <p:sldId id="260" r:id="rId6"/>
    <p:sldId id="261" r:id="rId7"/>
    <p:sldId id="269" r:id="rId8"/>
    <p:sldId id="270" r:id="rId9"/>
    <p:sldId id="272" r:id="rId10"/>
    <p:sldId id="262" r:id="rId11"/>
    <p:sldId id="263" r:id="rId12"/>
    <p:sldId id="268" r:id="rId13"/>
    <p:sldId id="264" r:id="rId14"/>
    <p:sldId id="271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971" autoAdjust="0"/>
    <p:restoredTop sz="94660"/>
  </p:normalViewPr>
  <p:slideViewPr>
    <p:cSldViewPr snapToGrid="0">
      <p:cViewPr varScale="1">
        <p:scale>
          <a:sx n="82" d="100"/>
          <a:sy n="82" d="100"/>
        </p:scale>
        <p:origin x="-84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Сентябрь</a:t>
            </a:r>
            <a:r>
              <a:rPr lang="ru-RU" baseline="0" dirty="0" smtClean="0"/>
              <a:t> 2017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Обладают знаниями по теме проекта - 0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</c:f>
              <c:strCache>
                <c:ptCount val="1"/>
                <c:pt idx="0">
                  <c:v>Количество воспитанников (%)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12-43D2-996B-A4C6E173F9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Обладают частичными знаниями по теме проекта - 89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</c:f>
              <c:strCache>
                <c:ptCount val="1"/>
                <c:pt idx="0">
                  <c:v>Количество воспитанников (%)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12-43D2-996B-A4C6E173F9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обладают знаниями по теме проекта - 11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</c:f>
              <c:strCache>
                <c:ptCount val="1"/>
                <c:pt idx="0">
                  <c:v>Количество воспитанников (%)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412-43D2-996B-A4C6E173F90B}"/>
            </c:ext>
          </c:extLst>
        </c:ser>
        <c:dLbls/>
        <c:gapWidth val="219"/>
        <c:overlap val="-27"/>
        <c:axId val="87957888"/>
        <c:axId val="87959424"/>
      </c:barChart>
      <c:catAx>
        <c:axId val="879578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959424"/>
        <c:crosses val="autoZero"/>
        <c:auto val="1"/>
        <c:lblAlgn val="ctr"/>
        <c:lblOffset val="100"/>
      </c:catAx>
      <c:valAx>
        <c:axId val="879594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95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Май</a:t>
            </a:r>
            <a:r>
              <a:rPr lang="ru-RU" baseline="0" dirty="0" smtClean="0"/>
              <a:t> 2017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Обладают знаниями по теме проекта - 64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</c:f>
              <c:strCache>
                <c:ptCount val="1"/>
                <c:pt idx="0">
                  <c:v>Количесво воспитанников (%)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6B-4071-B65E-03169432B4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Обладают частичными знаниями по теме проекта - 36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</c:f>
              <c:strCache>
                <c:ptCount val="1"/>
                <c:pt idx="0">
                  <c:v>Количесво воспитанников (%)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06B-4071-B65E-03169432B46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обладают знаниями по теме проекта - 0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</c:f>
              <c:strCache>
                <c:ptCount val="1"/>
                <c:pt idx="0">
                  <c:v>Количесво воспитанников (%)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06B-4071-B65E-03169432B46B}"/>
            </c:ext>
          </c:extLst>
        </c:ser>
        <c:dLbls/>
        <c:gapWidth val="219"/>
        <c:overlap val="-27"/>
        <c:axId val="94437376"/>
        <c:axId val="94438912"/>
      </c:barChart>
      <c:catAx>
        <c:axId val="944373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438912"/>
        <c:crosses val="autoZero"/>
        <c:auto val="1"/>
        <c:lblAlgn val="ctr"/>
        <c:lblOffset val="100"/>
      </c:catAx>
      <c:valAx>
        <c:axId val="944389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43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645007515086266"/>
          <c:y val="0.78200939588433782"/>
          <c:w val="0.51131626174933253"/>
          <c:h val="0.1978225368887712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Образовательный проект</a:t>
            </a:r>
            <a:br>
              <a:rPr lang="ru-RU" dirty="0" smtClean="0"/>
            </a:br>
            <a:r>
              <a:rPr lang="ru-RU" dirty="0" smtClean="0"/>
              <a:t>«Литературный Тамбов»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Группа  общеразвивающей направленности для детей 5-6 лет «Звездочет» </a:t>
            </a:r>
            <a:r>
              <a:rPr lang="ru-RU" dirty="0"/>
              <a:t>(</a:t>
            </a:r>
            <a:r>
              <a:rPr lang="ru-RU" dirty="0" smtClean="0"/>
              <a:t>2016-2017г</a:t>
            </a:r>
            <a:r>
              <a:rPr lang="ru-RU" dirty="0" smtClean="0"/>
              <a:t>.)</a:t>
            </a:r>
          </a:p>
          <a:p>
            <a:r>
              <a:rPr lang="ru-RU" dirty="0" smtClean="0"/>
              <a:t>Воспитатели: Истомина </a:t>
            </a:r>
            <a:r>
              <a:rPr lang="ru-RU" dirty="0" smtClean="0"/>
              <a:t>А.А., Лосева Ю.С.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10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этап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Реализация проекта согласно рабочей программе:</a:t>
            </a:r>
          </a:p>
          <a:p>
            <a:r>
              <a:rPr lang="ru-RU" dirty="0" smtClean="0"/>
              <a:t>Беседы и рассматривания</a:t>
            </a:r>
          </a:p>
          <a:p>
            <a:r>
              <a:rPr lang="ru-RU" dirty="0" smtClean="0"/>
              <a:t>Чтение и обсуждение</a:t>
            </a:r>
          </a:p>
          <a:p>
            <a:r>
              <a:rPr lang="ru-RU" dirty="0" smtClean="0"/>
              <a:t>Заучивание </a:t>
            </a:r>
          </a:p>
          <a:p>
            <a:r>
              <a:rPr lang="ru-RU" dirty="0" smtClean="0"/>
              <a:t>Инсценировка</a:t>
            </a:r>
          </a:p>
          <a:p>
            <a:r>
              <a:rPr lang="ru-RU" dirty="0" smtClean="0"/>
              <a:t>Рисование по прочитанному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55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Рефлексивный этап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Диагностика знаний детей, полученных в результате реализации проекта, показала, что воспитанники достигли новых возможностей, а именно:</a:t>
            </a:r>
          </a:p>
          <a:p>
            <a:r>
              <a:rPr lang="ru-RU" dirty="0" smtClean="0"/>
              <a:t>Научились определять </a:t>
            </a:r>
            <a:r>
              <a:rPr lang="ru-RU" dirty="0"/>
              <a:t>тему и главную мысль произведения;</a:t>
            </a:r>
          </a:p>
          <a:p>
            <a:r>
              <a:rPr lang="ru-RU" dirty="0" smtClean="0"/>
              <a:t>Учатся пересказывать </a:t>
            </a:r>
            <a:r>
              <a:rPr lang="ru-RU" dirty="0"/>
              <a:t>текст;</a:t>
            </a:r>
          </a:p>
          <a:p>
            <a:r>
              <a:rPr lang="ru-RU" dirty="0" smtClean="0"/>
              <a:t>Воспроизводят </a:t>
            </a:r>
            <a:r>
              <a:rPr lang="ru-RU" dirty="0"/>
              <a:t>наизусть отрывки из стихов поэтов родного края;</a:t>
            </a:r>
          </a:p>
          <a:p>
            <a:r>
              <a:rPr lang="ru-RU" dirty="0" smtClean="0"/>
              <a:t>Умеют оценивать </a:t>
            </a:r>
            <a:r>
              <a:rPr lang="ru-RU" dirty="0"/>
              <a:t>события, героев произведения;</a:t>
            </a:r>
          </a:p>
          <a:p>
            <a:r>
              <a:rPr lang="ru-RU" dirty="0" smtClean="0"/>
              <a:t>Научились различать </a:t>
            </a:r>
            <a:r>
              <a:rPr lang="ru-RU" dirty="0"/>
              <a:t>жанры художественной литературы (сказка, рассказ)</a:t>
            </a:r>
          </a:p>
        </p:txBody>
      </p:sp>
    </p:spTree>
    <p:extLst>
      <p:ext uri="{BB962C8B-B14F-4D97-AF65-F5344CB8AC3E}">
        <p14:creationId xmlns:p14="http://schemas.microsoft.com/office/powerpoint/2010/main" xmlns="" val="25573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итоговой  диагностики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1505934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806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Результативность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воспитанников </a:t>
            </a:r>
            <a:r>
              <a:rPr lang="ru-RU" dirty="0" smtClean="0"/>
              <a:t>появился устойчивый </a:t>
            </a:r>
            <a:r>
              <a:rPr lang="ru-RU" dirty="0"/>
              <a:t>интерес к произведениям писателей Тамбовского края;</a:t>
            </a:r>
          </a:p>
          <a:p>
            <a:r>
              <a:rPr lang="ru-RU" dirty="0" smtClean="0"/>
              <a:t>Расширился </a:t>
            </a:r>
            <a:r>
              <a:rPr lang="ru-RU" dirty="0"/>
              <a:t>читательский кругозор через общение с книгами Тамбовских писателей</a:t>
            </a:r>
          </a:p>
          <a:p>
            <a:r>
              <a:rPr lang="ru-RU" dirty="0" smtClean="0"/>
              <a:t>Развивается </a:t>
            </a:r>
            <a:r>
              <a:rPr lang="ru-RU" dirty="0"/>
              <a:t>способность творчески мыслить и рассуждать.</a:t>
            </a:r>
          </a:p>
          <a:p>
            <a:r>
              <a:rPr lang="ru-RU" dirty="0" smtClean="0"/>
              <a:t>Появился </a:t>
            </a:r>
            <a:r>
              <a:rPr lang="ru-RU" dirty="0"/>
              <a:t>интерес к </a:t>
            </a:r>
            <a:r>
              <a:rPr lang="ru-RU" dirty="0" smtClean="0"/>
              <a:t>реализации </a:t>
            </a:r>
            <a:r>
              <a:rPr lang="ru-RU" dirty="0"/>
              <a:t>проекта в </a:t>
            </a:r>
            <a:r>
              <a:rPr lang="ru-RU" dirty="0" smtClean="0"/>
              <a:t>«домашних </a:t>
            </a:r>
            <a:r>
              <a:rPr lang="ru-RU" dirty="0"/>
              <a:t>условиях»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27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Сравнительный анализ результатов диагностики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4420856"/>
              </p:ext>
            </p:extLst>
          </p:nvPr>
        </p:nvGraphicFramePr>
        <p:xfrm>
          <a:off x="2589213" y="2133600"/>
          <a:ext cx="89154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xmlns="" val="3778123717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xmlns="" val="157786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Сентябрь/Май 2017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374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Обладают знаниями по теме проекта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0/64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081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Обладают частичными знаниями по теме</a:t>
                      </a:r>
                      <a:r>
                        <a:rPr lang="ru-RU" baseline="0" dirty="0" smtClean="0"/>
                        <a:t>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89/36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5105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 обладают</a:t>
                      </a:r>
                      <a:r>
                        <a:rPr lang="ru-RU" baseline="0" dirty="0" smtClean="0"/>
                        <a:t> знаниями по теме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11/0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5037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624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Продуктивный результат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</a:t>
            </a:r>
            <a:r>
              <a:rPr lang="ru-RU" dirty="0" smtClean="0"/>
              <a:t>льбом </a:t>
            </a:r>
            <a:r>
              <a:rPr lang="ru-RU" dirty="0"/>
              <a:t>для рассматривания «Писатели Тамбовского края»</a:t>
            </a:r>
          </a:p>
          <a:p>
            <a:r>
              <a:rPr lang="ru-RU" dirty="0"/>
              <a:t>С</a:t>
            </a:r>
            <a:r>
              <a:rPr lang="ru-RU" dirty="0" smtClean="0"/>
              <a:t>борник </a:t>
            </a:r>
            <a:r>
              <a:rPr lang="ru-RU" dirty="0"/>
              <a:t>рассказов тамбовских писателей </a:t>
            </a:r>
            <a:endParaRPr lang="ru-RU" dirty="0" smtClean="0"/>
          </a:p>
          <a:p>
            <a:r>
              <a:rPr lang="ru-RU" dirty="0" smtClean="0"/>
              <a:t>Презентация «Тамбовские писатели» для педагогов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98638" y="3997303"/>
            <a:ext cx="3004455" cy="2194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234576" y="3884886"/>
            <a:ext cx="3004454" cy="24192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630557" y="3962471"/>
            <a:ext cx="3004454" cy="226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00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1.	</a:t>
            </a:r>
            <a:r>
              <a:rPr lang="ru-RU" dirty="0">
                <a:cs typeface="Times New Roman" panose="02020603050405020304" pitchFamily="18" charset="0"/>
              </a:rPr>
              <a:t>Казакова Ирина Анатольевна. Патриотическое воспитание детей старшего дошкольного возраста средствами детской литературы </a:t>
            </a:r>
          </a:p>
          <a:p>
            <a:r>
              <a:rPr lang="ru-RU" dirty="0">
                <a:cs typeface="Times New Roman" panose="02020603050405020304" pitchFamily="18" charset="0"/>
              </a:rPr>
              <a:t>2.	Тамбовские писатели – детям: Хрестоматия для чтения в 1-4 классах общеобразовательной школы/</a:t>
            </a:r>
            <a:r>
              <a:rPr lang="ru-RU" dirty="0" err="1">
                <a:cs typeface="Times New Roman" panose="02020603050405020304" pitchFamily="18" charset="0"/>
              </a:rPr>
              <a:t>Состовитель</a:t>
            </a:r>
            <a:r>
              <a:rPr lang="ru-RU" dirty="0">
                <a:cs typeface="Times New Roman" panose="02020603050405020304" pitchFamily="18" charset="0"/>
              </a:rPr>
              <a:t> Г.М. Первова. В 2-х частях – Тамбов ООО «Издательство </a:t>
            </a:r>
            <a:r>
              <a:rPr lang="ru-RU" dirty="0" err="1">
                <a:cs typeface="Times New Roman" panose="02020603050405020304" pitchFamily="18" charset="0"/>
              </a:rPr>
              <a:t>Юлис</a:t>
            </a:r>
            <a:r>
              <a:rPr lang="ru-RU" dirty="0">
                <a:cs typeface="Times New Roman" panose="02020603050405020304" pitchFamily="18" charset="0"/>
              </a:rPr>
              <a:t>» 2008г.</a:t>
            </a:r>
          </a:p>
          <a:p>
            <a:r>
              <a:rPr lang="ru-RU" dirty="0">
                <a:cs typeface="Times New Roman" panose="02020603050405020304" pitchFamily="18" charset="0"/>
              </a:rPr>
              <a:t>3.	Тамбовские писатели в детском чтении. Сборник биографических и художественных материалов.</a:t>
            </a:r>
          </a:p>
          <a:p>
            <a:r>
              <a:rPr lang="ru-RU" dirty="0">
                <a:cs typeface="Times New Roman" panose="02020603050405020304" pitchFamily="18" charset="0"/>
              </a:rPr>
              <a:t>4.	Тихомирова Е.А. Литературное и лингвистическое краеведение как одна из составляющих национально-регионального компонента ФГОС.</a:t>
            </a:r>
          </a:p>
          <a:p>
            <a:r>
              <a:rPr lang="ru-RU" dirty="0">
                <a:cs typeface="Times New Roman" panose="02020603050405020304" pitchFamily="18" charset="0"/>
              </a:rPr>
              <a:t>5.	Ю.А. Королев «Выдающиеся люди Тамбовского края», Тамбов 2005г. </a:t>
            </a:r>
          </a:p>
          <a:p>
            <a:r>
              <a:rPr lang="ru-RU" dirty="0">
                <a:cs typeface="Times New Roman" panose="02020603050405020304" pitchFamily="18" charset="0"/>
              </a:rPr>
              <a:t>6.	Интернет-ресурсы: </a:t>
            </a:r>
            <a:r>
              <a:rPr lang="ru-RU" dirty="0" smtClean="0">
                <a:cs typeface="Times New Roman" panose="02020603050405020304" pitchFamily="18" charset="0"/>
              </a:rPr>
              <a:t>www.tambovodb.ru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8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В старшем дошкольном возрасте воспитанники  получают представления о Малой родине, культурные традиции которой прослеживаются в творчестве знаменитых людей – художников, писателей, музыкантов. Литература «местных» писателей – важная составляющая регионального компонента образования старших дошкольников. Основная проблема состоит в том, что такая литература и творчество писателей остаются малознакомыми для будущих школьников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01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Дошкольникам не хватает знаний о родном городе, о  людях, живших и живущих  в нем;</a:t>
            </a:r>
          </a:p>
          <a:p>
            <a:r>
              <a:rPr lang="ru-RU" dirty="0"/>
              <a:t>В современном мире минимальное количество времени ребенок проводит с </a:t>
            </a:r>
            <a:r>
              <a:rPr lang="ru-RU" dirty="0" smtClean="0"/>
              <a:t>книгой совместно с родителями;</a:t>
            </a:r>
            <a:endParaRPr lang="ru-RU" dirty="0"/>
          </a:p>
          <a:p>
            <a:r>
              <a:rPr lang="ru-RU" dirty="0"/>
              <a:t>Дефицит знаний у родителей о писателях родного края; </a:t>
            </a:r>
          </a:p>
          <a:p>
            <a:r>
              <a:rPr lang="ru-RU" dirty="0"/>
              <a:t>Отсутствие системы работы с родителями по проблеме нравственно-патриотического воспитания в семье через приобщение детей к творчеству Тамбовских писателей.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87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ea typeface="Calibri" panose="020F0502020204030204" pitchFamily="34" charset="0"/>
              </a:rPr>
              <a:t>Познакомить </a:t>
            </a:r>
            <a:r>
              <a:rPr lang="ru-RU" dirty="0">
                <a:ea typeface="Calibri" panose="020F0502020204030204" pitchFamily="34" charset="0"/>
              </a:rPr>
              <a:t>детей  с жизнью и творчеством писателей Тамбовского края. </a:t>
            </a:r>
            <a:endParaRPr lang="ru-RU" dirty="0" smtClean="0">
              <a:ea typeface="Calibri" panose="020F0502020204030204" pitchFamily="34" charset="0"/>
            </a:endParaRPr>
          </a:p>
          <a:p>
            <a:r>
              <a:rPr lang="ru-RU" dirty="0">
                <a:ea typeface="Calibri" panose="020F0502020204030204" pitchFamily="34" charset="0"/>
              </a:rPr>
              <a:t>П</a:t>
            </a:r>
            <a:r>
              <a:rPr lang="ru-RU" dirty="0" smtClean="0">
                <a:ea typeface="Calibri" panose="020F0502020204030204" pitchFamily="34" charset="0"/>
              </a:rPr>
              <a:t>омочь </a:t>
            </a:r>
            <a:r>
              <a:rPr lang="ru-RU" dirty="0">
                <a:ea typeface="Calibri" panose="020F0502020204030204" pitchFamily="34" charset="0"/>
              </a:rPr>
              <a:t>детям узнать писателей родного края;</a:t>
            </a:r>
          </a:p>
          <a:p>
            <a:r>
              <a:rPr lang="ru-RU" dirty="0">
                <a:ea typeface="Calibri" panose="020F0502020204030204" pitchFamily="34" charset="0"/>
              </a:rPr>
              <a:t>Н</a:t>
            </a:r>
            <a:r>
              <a:rPr lang="ru-RU" dirty="0" smtClean="0">
                <a:ea typeface="Calibri" panose="020F0502020204030204" pitchFamily="34" charset="0"/>
              </a:rPr>
              <a:t>ачать </a:t>
            </a:r>
            <a:r>
              <a:rPr lang="ru-RU" dirty="0">
                <a:ea typeface="Calibri" panose="020F0502020204030204" pitchFamily="34" charset="0"/>
              </a:rPr>
              <a:t>знакомство с произведениями писателей Тамбовского края;</a:t>
            </a:r>
          </a:p>
          <a:p>
            <a:r>
              <a:rPr lang="ru-RU" dirty="0">
                <a:ea typeface="Calibri" panose="020F0502020204030204" pitchFamily="34" charset="0"/>
              </a:rPr>
              <a:t>В</a:t>
            </a:r>
            <a:r>
              <a:rPr lang="ru-RU" dirty="0" smtClean="0">
                <a:ea typeface="Calibri" panose="020F0502020204030204" pitchFamily="34" charset="0"/>
              </a:rPr>
              <a:t>ызвать </a:t>
            </a:r>
            <a:r>
              <a:rPr lang="ru-RU" dirty="0">
                <a:ea typeface="Calibri" panose="020F0502020204030204" pitchFamily="34" charset="0"/>
              </a:rPr>
              <a:t>интерес к дальнейшему изучению творчества талантливых земляков;</a:t>
            </a:r>
          </a:p>
          <a:p>
            <a:r>
              <a:rPr lang="ru-RU" dirty="0">
                <a:ea typeface="Calibri" panose="020F0502020204030204" pitchFamily="34" charset="0"/>
              </a:rPr>
              <a:t>Р</a:t>
            </a:r>
            <a:r>
              <a:rPr lang="ru-RU" dirty="0" smtClean="0">
                <a:ea typeface="Calibri" panose="020F0502020204030204" pitchFamily="34" charset="0"/>
              </a:rPr>
              <a:t>азвивать </a:t>
            </a:r>
            <a:r>
              <a:rPr lang="ru-RU" dirty="0">
                <a:ea typeface="Calibri" panose="020F0502020204030204" pitchFamily="34" charset="0"/>
              </a:rPr>
              <a:t>речь,  творческие  способности  воспитанников;</a:t>
            </a:r>
          </a:p>
          <a:p>
            <a:r>
              <a:rPr lang="ru-RU" dirty="0">
                <a:ea typeface="Calibri" panose="020F0502020204030204" pitchFamily="34" charset="0"/>
              </a:rPr>
              <a:t>В</a:t>
            </a:r>
            <a:r>
              <a:rPr lang="ru-RU" dirty="0" smtClean="0">
                <a:ea typeface="Calibri" panose="020F0502020204030204" pitchFamily="34" charset="0"/>
              </a:rPr>
              <a:t>вести </a:t>
            </a:r>
            <a:r>
              <a:rPr lang="ru-RU" dirty="0">
                <a:ea typeface="Calibri" panose="020F0502020204030204" pitchFamily="34" charset="0"/>
              </a:rPr>
              <a:t>детей через художественные произведения в мир человеческих отношений, нравственно-эстетических ценностей</a:t>
            </a:r>
          </a:p>
          <a:p>
            <a:r>
              <a:rPr lang="ru-RU" dirty="0">
                <a:ea typeface="Calibri" panose="020F0502020204030204" pitchFamily="34" charset="0"/>
              </a:rPr>
              <a:t>Ф</a:t>
            </a:r>
            <a:r>
              <a:rPr lang="ru-RU" dirty="0" smtClean="0">
                <a:ea typeface="Calibri" panose="020F0502020204030204" pitchFamily="34" charset="0"/>
              </a:rPr>
              <a:t>ормировать </a:t>
            </a:r>
            <a:r>
              <a:rPr lang="ru-RU" dirty="0">
                <a:ea typeface="Calibri" panose="020F0502020204030204" pitchFamily="34" charset="0"/>
              </a:rPr>
              <a:t>гуманное  отношение к окружающей среде и любви к родному краю.</a:t>
            </a:r>
          </a:p>
          <a:p>
            <a:r>
              <a:rPr lang="ru-RU" dirty="0">
                <a:ea typeface="Calibri" panose="020F0502020204030204" pitchFamily="34" charset="0"/>
              </a:rPr>
              <a:t>С</a:t>
            </a:r>
            <a:r>
              <a:rPr lang="ru-RU" dirty="0" smtClean="0">
                <a:ea typeface="Calibri" panose="020F0502020204030204" pitchFamily="34" charset="0"/>
              </a:rPr>
              <a:t>оздать </a:t>
            </a:r>
            <a:r>
              <a:rPr lang="ru-RU" dirty="0">
                <a:ea typeface="Calibri" panose="020F0502020204030204" pitchFamily="34" charset="0"/>
              </a:rPr>
              <a:t>условия для совместной деятельности детей и их родителей</a:t>
            </a:r>
            <a:endParaRPr lang="ru-RU" dirty="0" smtClean="0"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98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У воспитанников разовьется </a:t>
            </a:r>
            <a:r>
              <a:rPr lang="ru-RU" dirty="0"/>
              <a:t>устойчивый интерес к произведениям писателей Тамбовского края;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Расширится </a:t>
            </a:r>
            <a:r>
              <a:rPr lang="ru-RU" dirty="0"/>
              <a:t>читательский кругозор через общение с книгами Тамбовских писателей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Будет развиваться </a:t>
            </a:r>
            <a:r>
              <a:rPr lang="ru-RU" dirty="0"/>
              <a:t>способность творчески мыслить и рассуждать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Появится интерес к «реализации проекта в домашних условиях»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25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dirty="0" smtClean="0"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cs typeface="Times New Roman" panose="02020603050405020304" pitchFamily="18" charset="0"/>
              </a:rPr>
              <a:t>проблемных зон в работе с детьми по литературному краеведению (представления о писателях Тамбовского края, их произведениях; знания о Тамбове);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cs typeface="Times New Roman" panose="02020603050405020304" pitchFamily="18" charset="0"/>
              </a:rPr>
              <a:t>Подбор </a:t>
            </a:r>
            <a:r>
              <a:rPr lang="ru-RU" dirty="0">
                <a:cs typeface="Times New Roman" panose="02020603050405020304" pitchFamily="18" charset="0"/>
              </a:rPr>
              <a:t>методической, научно-популярной и художественной литературы по теме;</a:t>
            </a:r>
          </a:p>
          <a:p>
            <a:pPr>
              <a:lnSpc>
                <a:spcPct val="110000"/>
              </a:lnSpc>
            </a:pPr>
            <a:endParaRPr lang="ru-RU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dirty="0" smtClean="0"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cs typeface="Times New Roman" panose="02020603050405020304" pitchFamily="18" charset="0"/>
              </a:rPr>
              <a:t>плана работы по проекту;</a:t>
            </a:r>
          </a:p>
          <a:p>
            <a:pPr>
              <a:lnSpc>
                <a:spcPct val="110000"/>
              </a:lnSpc>
            </a:pPr>
            <a:endParaRPr lang="ru-RU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dirty="0" smtClean="0">
                <a:cs typeface="Times New Roman" panose="02020603050405020304" pitchFamily="18" charset="0"/>
              </a:rPr>
              <a:t>Доведение </a:t>
            </a:r>
            <a:r>
              <a:rPr lang="ru-RU" dirty="0">
                <a:cs typeface="Times New Roman" panose="02020603050405020304" pitchFamily="18" charset="0"/>
              </a:rPr>
              <a:t>до сведения родителей воспитанников целей и содержания </a:t>
            </a:r>
            <a:r>
              <a:rPr lang="ru-RU" dirty="0" smtClean="0">
                <a:cs typeface="Times New Roman" panose="02020603050405020304" pitchFamily="18" charset="0"/>
              </a:rPr>
              <a:t>проекта;</a:t>
            </a:r>
            <a:endParaRPr lang="en-US" dirty="0" smtClean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dirty="0" smtClean="0">
                <a:cs typeface="Times New Roman" panose="02020603050405020304" pitchFamily="18" charset="0"/>
              </a:rPr>
              <a:t>Диагностика знаний и умений воспитанников</a:t>
            </a:r>
            <a:endParaRPr lang="ru-RU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42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стартовой диагностики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02302155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979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Примечания к диагностике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Частичные знания воспитанников по теме проекта связаны в том числе и с диагностическими параметрами в областях «Речевое развитие», «Коммуникация», «Художественное творчество», которые закрепляет реализуемые проект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76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Параметры диагностики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Определяет тему и главную мысль произведения</a:t>
            </a:r>
          </a:p>
          <a:p>
            <a:r>
              <a:rPr lang="ru-RU" dirty="0" smtClean="0"/>
              <a:t>Пересказывает текст</a:t>
            </a:r>
          </a:p>
          <a:p>
            <a:r>
              <a:rPr lang="ru-RU" dirty="0" smtClean="0"/>
              <a:t>Запоминает и читает наизусть произведения стихотворной формы</a:t>
            </a:r>
          </a:p>
          <a:p>
            <a:r>
              <a:rPr lang="ru-RU" dirty="0" smtClean="0"/>
              <a:t>Оценивает события и поступки главных героев</a:t>
            </a:r>
          </a:p>
          <a:p>
            <a:r>
              <a:rPr lang="ru-RU" dirty="0" smtClean="0"/>
              <a:t>Отличает жанр сказки от рассказа</a:t>
            </a:r>
          </a:p>
          <a:p>
            <a:r>
              <a:rPr lang="ru-RU" dirty="0" smtClean="0"/>
              <a:t>Участвует в инсценировках</a:t>
            </a:r>
          </a:p>
          <a:p>
            <a:r>
              <a:rPr lang="ru-RU" dirty="0" smtClean="0"/>
              <a:t>Рисует по прочитанному</a:t>
            </a:r>
          </a:p>
          <a:p>
            <a:r>
              <a:rPr lang="ru-RU" dirty="0" smtClean="0"/>
              <a:t>Будет дома читать с родителями</a:t>
            </a:r>
          </a:p>
          <a:p>
            <a:r>
              <a:rPr lang="ru-RU" dirty="0" smtClean="0"/>
              <a:t>Называет писателей Тамбовского края</a:t>
            </a:r>
          </a:p>
          <a:p>
            <a:r>
              <a:rPr lang="ru-RU" dirty="0" smtClean="0"/>
              <a:t>Готов продолжать работу над проектом в следующем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65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240</TotalTime>
  <Words>584</Words>
  <Application>Microsoft Office PowerPoint</Application>
  <PresentationFormat>Произвольный</PresentationFormat>
  <Paragraphs>87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Образовательный проект «Литературный Тамбов»</vt:lpstr>
      <vt:lpstr>Актуальность</vt:lpstr>
      <vt:lpstr>Проблема</vt:lpstr>
      <vt:lpstr>Цели и задачи</vt:lpstr>
      <vt:lpstr>Планируемые результаты</vt:lpstr>
      <vt:lpstr>Подготовительный этап проекта</vt:lpstr>
      <vt:lpstr>Результат стартовой диагностики</vt:lpstr>
      <vt:lpstr>Примечания к диагностике</vt:lpstr>
      <vt:lpstr>Параметры диагностики</vt:lpstr>
      <vt:lpstr>Основной этап проекта</vt:lpstr>
      <vt:lpstr>Рефлексивный этап проекта</vt:lpstr>
      <vt:lpstr>Результат итоговой  диагностики</vt:lpstr>
      <vt:lpstr>Результативность проекта</vt:lpstr>
      <vt:lpstr>Сравнительный анализ результатов диагностики</vt:lpstr>
      <vt:lpstr>Продуктивный результат проекта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проект «Литературный Тамбов»</dc:title>
  <dc:creator>Истомина Истомина</dc:creator>
  <cp:lastModifiedBy>user</cp:lastModifiedBy>
  <cp:revision>22</cp:revision>
  <dcterms:created xsi:type="dcterms:W3CDTF">2017-05-10T00:32:51Z</dcterms:created>
  <dcterms:modified xsi:type="dcterms:W3CDTF">2018-03-13T08:48:31Z</dcterms:modified>
</cp:coreProperties>
</file>