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3" r:id="rId2"/>
    <p:sldId id="259" r:id="rId3"/>
    <p:sldId id="272" r:id="rId4"/>
    <p:sldId id="339" r:id="rId5"/>
    <p:sldId id="342" r:id="rId6"/>
    <p:sldId id="313" r:id="rId7"/>
    <p:sldId id="332" r:id="rId8"/>
    <p:sldId id="309" r:id="rId9"/>
    <p:sldId id="281" r:id="rId10"/>
    <p:sldId id="333" r:id="rId11"/>
    <p:sldId id="282" r:id="rId12"/>
    <p:sldId id="307" r:id="rId13"/>
    <p:sldId id="269" r:id="rId14"/>
    <p:sldId id="334" r:id="rId15"/>
    <p:sldId id="329" r:id="rId16"/>
    <p:sldId id="308" r:id="rId17"/>
    <p:sldId id="336" r:id="rId18"/>
    <p:sldId id="280" r:id="rId19"/>
    <p:sldId id="351" r:id="rId20"/>
    <p:sldId id="328" r:id="rId21"/>
    <p:sldId id="344" r:id="rId22"/>
    <p:sldId id="337" r:id="rId23"/>
    <p:sldId id="327" r:id="rId24"/>
    <p:sldId id="330" r:id="rId25"/>
    <p:sldId id="283" r:id="rId26"/>
    <p:sldId id="343" r:id="rId27"/>
    <p:sldId id="311" r:id="rId28"/>
    <p:sldId id="325" r:id="rId29"/>
    <p:sldId id="326" r:id="rId30"/>
    <p:sldId id="310" r:id="rId31"/>
    <p:sldId id="347" r:id="rId32"/>
    <p:sldId id="331" r:id="rId33"/>
    <p:sldId id="321" r:id="rId34"/>
  </p:sldIdLst>
  <p:sldSz cx="9144000" cy="6858000" type="screen4x3"/>
  <p:notesSz cx="6858000" cy="97107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0000"/>
    <a:srgbClr val="996600"/>
    <a:srgbClr val="F29000"/>
    <a:srgbClr val="FF6600"/>
    <a:srgbClr val="FF9933"/>
    <a:srgbClr val="FFFF00"/>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70" autoAdjust="0"/>
  </p:normalViewPr>
  <p:slideViewPr>
    <p:cSldViewPr>
      <p:cViewPr>
        <p:scale>
          <a:sx n="44" d="100"/>
          <a:sy n="44" d="100"/>
        </p:scale>
        <p:origin x="-123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8553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85537"/>
          </a:xfrm>
          <a:prstGeom prst="rect">
            <a:avLst/>
          </a:prstGeom>
        </p:spPr>
        <p:txBody>
          <a:bodyPr vert="horz" lIns="91440" tIns="45720" rIns="91440" bIns="45720" rtlCol="0"/>
          <a:lstStyle>
            <a:lvl1pPr algn="r">
              <a:defRPr sz="1200"/>
            </a:lvl1pPr>
          </a:lstStyle>
          <a:p>
            <a:fld id="{7875A699-A6DF-4160-8420-443D56FBB65E}" type="datetimeFigureOut">
              <a:rPr lang="ru-RU" smtClean="0"/>
              <a:pPr/>
              <a:t>20.07.2022</a:t>
            </a:fld>
            <a:endParaRPr lang="ru-RU"/>
          </a:p>
        </p:txBody>
      </p:sp>
      <p:sp>
        <p:nvSpPr>
          <p:cNvPr id="4" name="Образ слайда 3"/>
          <p:cNvSpPr>
            <a:spLocks noGrp="1" noRot="1" noChangeAspect="1"/>
          </p:cNvSpPr>
          <p:nvPr>
            <p:ph type="sldImg" idx="2"/>
          </p:nvPr>
        </p:nvSpPr>
        <p:spPr>
          <a:xfrm>
            <a:off x="1001713" y="728663"/>
            <a:ext cx="4854575" cy="36417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612601"/>
            <a:ext cx="5486400" cy="436983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223516"/>
            <a:ext cx="2971800" cy="48553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223516"/>
            <a:ext cx="2971800" cy="485537"/>
          </a:xfrm>
          <a:prstGeom prst="rect">
            <a:avLst/>
          </a:prstGeom>
        </p:spPr>
        <p:txBody>
          <a:bodyPr vert="horz" lIns="91440" tIns="45720" rIns="91440" bIns="45720" rtlCol="0" anchor="b"/>
          <a:lstStyle>
            <a:lvl1pPr algn="r">
              <a:defRPr sz="1200"/>
            </a:lvl1pPr>
          </a:lstStyle>
          <a:p>
            <a:fld id="{7FE0E279-29D7-467B-BC6F-7F63D1D20E28}" type="slidenum">
              <a:rPr lang="ru-RU" smtClean="0"/>
              <a:pPr/>
              <a:t>‹#›</a:t>
            </a:fld>
            <a:endParaRPr lang="ru-RU"/>
          </a:p>
        </p:txBody>
      </p:sp>
    </p:spTree>
    <p:extLst>
      <p:ext uri="{BB962C8B-B14F-4D97-AF65-F5344CB8AC3E}">
        <p14:creationId xmlns:p14="http://schemas.microsoft.com/office/powerpoint/2010/main" val="358569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FE0E279-29D7-467B-BC6F-7F63D1D20E28}" type="slidenum">
              <a:rPr lang="ru-RU" smtClean="0"/>
              <a:pPr/>
              <a:t>20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a:solidFill>
            <a:srgbClr val="FFFFFF">
              <a:alpha val="10001"/>
            </a:srgbClr>
          </a:solidFill>
        </p:spPr>
        <p:txBody>
          <a:bodyPr/>
          <a:lstStyle>
            <a:lvl1pPr algn="ctr">
              <a:defRPr/>
            </a:lvl1pPr>
          </a:lstStyle>
          <a:p>
            <a:r>
              <a:rPr lang="ru-RU" smtClean="0"/>
              <a:t>Образец заголовка</a:t>
            </a:r>
            <a:endParaRPr lang="ru-RU"/>
          </a:p>
        </p:txBody>
      </p:sp>
      <p:sp>
        <p:nvSpPr>
          <p:cNvPr id="3075" name="Rectangle 3"/>
          <p:cNvSpPr>
            <a:spLocks noGrp="1" noChangeArrowheads="1"/>
          </p:cNvSpPr>
          <p:nvPr>
            <p:ph type="subTitle" idx="1"/>
          </p:nvPr>
        </p:nvSpPr>
        <p:spPr>
          <a:xfrm>
            <a:off x="1371600" y="3886200"/>
            <a:ext cx="6400800" cy="1752600"/>
          </a:xfrm>
          <a:noFill/>
        </p:spPr>
        <p:txBody>
          <a:bodyPr/>
          <a:lstStyle>
            <a:lvl1pPr marL="0" indent="0" algn="r">
              <a:buFontTx/>
              <a:buNone/>
              <a:defRPr/>
            </a:lvl1pPr>
          </a:lstStyle>
          <a:p>
            <a:r>
              <a:rPr lang="ru-RU" smtClean="0"/>
              <a:t>Образец подзаголовка</a:t>
            </a:r>
            <a:endParaRPr lang="ru-RU"/>
          </a:p>
        </p:txBody>
      </p:sp>
      <p:sp>
        <p:nvSpPr>
          <p:cNvPr id="3076" name="Rectangle 4"/>
          <p:cNvSpPr>
            <a:spLocks noGrp="1" noChangeArrowheads="1"/>
          </p:cNvSpPr>
          <p:nvPr>
            <p:ph type="dt" sz="half" idx="2"/>
          </p:nvPr>
        </p:nvSpPr>
        <p:spPr/>
        <p:txBody>
          <a:bodyPr/>
          <a:lstStyle>
            <a:lvl1pPr>
              <a:defRPr/>
            </a:lvl1pPr>
          </a:lstStyle>
          <a:p>
            <a:endParaRPr lang="ru-RU"/>
          </a:p>
        </p:txBody>
      </p:sp>
      <p:sp>
        <p:nvSpPr>
          <p:cNvPr id="3077" name="Rectangle 5"/>
          <p:cNvSpPr>
            <a:spLocks noGrp="1" noChangeArrowheads="1"/>
          </p:cNvSpPr>
          <p:nvPr>
            <p:ph type="ftr" sz="quarter" idx="3"/>
          </p:nvPr>
        </p:nvSpPr>
        <p:spPr/>
        <p:txBody>
          <a:bodyPr/>
          <a:lstStyle>
            <a:lvl1pPr>
              <a:defRPr/>
            </a:lvl1pPr>
          </a:lstStyle>
          <a:p>
            <a:endParaRPr lang="ru-RU"/>
          </a:p>
        </p:txBody>
      </p:sp>
      <p:sp>
        <p:nvSpPr>
          <p:cNvPr id="3078" name="Rectangle 6"/>
          <p:cNvSpPr>
            <a:spLocks noGrp="1" noChangeArrowheads="1"/>
          </p:cNvSpPr>
          <p:nvPr>
            <p:ph type="sldNum" sz="quarter" idx="4"/>
          </p:nvPr>
        </p:nvSpPr>
        <p:spPr/>
        <p:txBody>
          <a:bodyPr/>
          <a:lstStyle>
            <a:lvl1pPr>
              <a:defRPr/>
            </a:lvl1pPr>
          </a:lstStyle>
          <a:p>
            <a:fld id="{09D3D739-84DD-4637-B6A8-F91DFC95BFB7}"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BD1C261-542F-4484-9453-0934D90F2E1C}"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3F8855B-CE60-4F6A-BC6C-0F6953801CAB}"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254FFC6-B264-4031-B3B9-44476365AE9B}"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CF8C175-04B3-4BBD-ACD1-F653E78BA4C0}"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C9BEF53-330D-4735-817D-D5BBE8047402}"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770649F-AC6E-4DCE-8CE6-2023D5B44E04}"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5264853-9780-4DB7-9EBA-2EFCF2864213}"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7997519F-A88C-4D9A-81E7-FC54C7FCA09F}"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36BFD9E6-EEB6-4337-9166-34C48887D5AE}"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34E0E1F-BF97-4540-9E28-8D1FD9898623}"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solidFill>
            <a:srgbClr val="FFFFFF">
              <a:alpha val="10001"/>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bg1"/>
                </a:solidFill>
              </a:defRPr>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bg1"/>
                </a:solidFill>
              </a:defRPr>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fld id="{1718E68A-DDF5-47BD-8679-9AF8FAB9F20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eaLnBrk="1" fontAlgn="base" hangingPunct="1">
        <a:spcBef>
          <a:spcPct val="0"/>
        </a:spcBef>
        <a:spcAft>
          <a:spcPct val="0"/>
        </a:spcAft>
        <a:defRPr sz="4400" b="1" i="1">
          <a:solidFill>
            <a:srgbClr val="663300"/>
          </a:solidFill>
          <a:latin typeface="+mj-lt"/>
          <a:ea typeface="+mj-ea"/>
          <a:cs typeface="+mj-cs"/>
        </a:defRPr>
      </a:lvl1pPr>
      <a:lvl2pPr algn="r" rtl="0" eaLnBrk="1" fontAlgn="base" hangingPunct="1">
        <a:spcBef>
          <a:spcPct val="0"/>
        </a:spcBef>
        <a:spcAft>
          <a:spcPct val="0"/>
        </a:spcAft>
        <a:defRPr sz="4400" b="1" i="1">
          <a:solidFill>
            <a:srgbClr val="663300"/>
          </a:solidFill>
          <a:latin typeface="Century Gothic" pitchFamily="34" charset="0"/>
        </a:defRPr>
      </a:lvl2pPr>
      <a:lvl3pPr algn="r" rtl="0" eaLnBrk="1" fontAlgn="base" hangingPunct="1">
        <a:spcBef>
          <a:spcPct val="0"/>
        </a:spcBef>
        <a:spcAft>
          <a:spcPct val="0"/>
        </a:spcAft>
        <a:defRPr sz="4400" b="1" i="1">
          <a:solidFill>
            <a:srgbClr val="663300"/>
          </a:solidFill>
          <a:latin typeface="Century Gothic" pitchFamily="34" charset="0"/>
        </a:defRPr>
      </a:lvl3pPr>
      <a:lvl4pPr algn="r" rtl="0" eaLnBrk="1" fontAlgn="base" hangingPunct="1">
        <a:spcBef>
          <a:spcPct val="0"/>
        </a:spcBef>
        <a:spcAft>
          <a:spcPct val="0"/>
        </a:spcAft>
        <a:defRPr sz="4400" b="1" i="1">
          <a:solidFill>
            <a:srgbClr val="663300"/>
          </a:solidFill>
          <a:latin typeface="Century Gothic" pitchFamily="34" charset="0"/>
        </a:defRPr>
      </a:lvl4pPr>
      <a:lvl5pPr algn="r" rtl="0" eaLnBrk="1" fontAlgn="base" hangingPunct="1">
        <a:spcBef>
          <a:spcPct val="0"/>
        </a:spcBef>
        <a:spcAft>
          <a:spcPct val="0"/>
        </a:spcAft>
        <a:defRPr sz="4400" b="1" i="1">
          <a:solidFill>
            <a:srgbClr val="663300"/>
          </a:solidFill>
          <a:latin typeface="Century Gothic" pitchFamily="34" charset="0"/>
        </a:defRPr>
      </a:lvl5pPr>
      <a:lvl6pPr marL="457200" algn="r" rtl="0" eaLnBrk="1" fontAlgn="base" hangingPunct="1">
        <a:spcBef>
          <a:spcPct val="0"/>
        </a:spcBef>
        <a:spcAft>
          <a:spcPct val="0"/>
        </a:spcAft>
        <a:defRPr sz="4400" b="1" i="1">
          <a:solidFill>
            <a:srgbClr val="663300"/>
          </a:solidFill>
          <a:latin typeface="Century Gothic" pitchFamily="34" charset="0"/>
        </a:defRPr>
      </a:lvl6pPr>
      <a:lvl7pPr marL="914400" algn="r" rtl="0" eaLnBrk="1" fontAlgn="base" hangingPunct="1">
        <a:spcBef>
          <a:spcPct val="0"/>
        </a:spcBef>
        <a:spcAft>
          <a:spcPct val="0"/>
        </a:spcAft>
        <a:defRPr sz="4400" b="1" i="1">
          <a:solidFill>
            <a:srgbClr val="663300"/>
          </a:solidFill>
          <a:latin typeface="Century Gothic" pitchFamily="34" charset="0"/>
        </a:defRPr>
      </a:lvl7pPr>
      <a:lvl8pPr marL="1371600" algn="r" rtl="0" eaLnBrk="1" fontAlgn="base" hangingPunct="1">
        <a:spcBef>
          <a:spcPct val="0"/>
        </a:spcBef>
        <a:spcAft>
          <a:spcPct val="0"/>
        </a:spcAft>
        <a:defRPr sz="4400" b="1" i="1">
          <a:solidFill>
            <a:srgbClr val="663300"/>
          </a:solidFill>
          <a:latin typeface="Century Gothic" pitchFamily="34" charset="0"/>
        </a:defRPr>
      </a:lvl8pPr>
      <a:lvl9pPr marL="1828800" algn="r" rtl="0" eaLnBrk="1" fontAlgn="base" hangingPunct="1">
        <a:spcBef>
          <a:spcPct val="0"/>
        </a:spcBef>
        <a:spcAft>
          <a:spcPct val="0"/>
        </a:spcAft>
        <a:defRPr sz="4400" b="1" i="1">
          <a:solidFill>
            <a:srgbClr val="663300"/>
          </a:solidFill>
          <a:latin typeface="Century Gothic" pitchFamily="34"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hyperlink" Target="http://www.kalitva.ru/uploads/posts/2010-04/1270800650_1.jp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ПРОЕКТ ТАМБОВ\be98020c6e7f.jpg"/>
          <p:cNvPicPr>
            <a:picLocks noChangeAspect="1" noChangeArrowheads="1"/>
          </p:cNvPicPr>
          <p:nvPr/>
        </p:nvPicPr>
        <p:blipFill>
          <a:blip r:embed="rId2" cstate="print"/>
          <a:srcRect/>
          <a:stretch>
            <a:fillRect/>
          </a:stretch>
        </p:blipFill>
        <p:spPr bwMode="auto">
          <a:xfrm>
            <a:off x="3262655" y="2263124"/>
            <a:ext cx="2906721" cy="3321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Содержимое 4"/>
          <p:cNvSpPr>
            <a:spLocks noGrp="1"/>
          </p:cNvSpPr>
          <p:nvPr>
            <p:ph idx="1"/>
          </p:nvPr>
        </p:nvSpPr>
        <p:spPr>
          <a:xfrm>
            <a:off x="864183" y="1525095"/>
            <a:ext cx="7488832" cy="1484784"/>
          </a:xfrm>
        </p:spPr>
        <p:txBody>
          <a:bodyPr/>
          <a:lstStyle/>
          <a:p>
            <a:pPr lvl="0" algn="ctr">
              <a:buNone/>
            </a:pPr>
            <a:r>
              <a:rPr lang="ru-RU" sz="4800" dirty="0" smtClean="0">
                <a:solidFill>
                  <a:srgbClr val="663300"/>
                </a:solidFill>
                <a:latin typeface="Gabriola" pitchFamily="82" charset="0"/>
                <a:cs typeface="Times New Roman" pitchFamily="18" charset="0"/>
              </a:rPr>
              <a:t>«Люблю Тамбова скромный уголок»</a:t>
            </a:r>
          </a:p>
          <a:p>
            <a:pPr>
              <a:buNone/>
            </a:pPr>
            <a:endParaRPr lang="ru-RU" sz="4800" dirty="0"/>
          </a:p>
        </p:txBody>
      </p:sp>
      <p:sp>
        <p:nvSpPr>
          <p:cNvPr id="9" name="Заголовок 1"/>
          <p:cNvSpPr>
            <a:spLocks noGrp="1"/>
          </p:cNvSpPr>
          <p:nvPr>
            <p:ph type="title"/>
          </p:nvPr>
        </p:nvSpPr>
        <p:spPr>
          <a:xfrm rot="16364635">
            <a:off x="-2431029" y="3139813"/>
            <a:ext cx="6590424" cy="814513"/>
          </a:xfrm>
        </p:spPr>
        <p:txBody>
          <a:bodyPr/>
          <a:lstStyle/>
          <a:p>
            <a:pPr algn="ctr"/>
            <a:r>
              <a:rPr lang="ru-RU" sz="3200" dirty="0" smtClean="0">
                <a:latin typeface="Gabriola" pitchFamily="82" charset="0"/>
              </a:rPr>
              <a:t>     МБДОУ «Детский сад № 70»</a:t>
            </a:r>
            <a:br>
              <a:rPr lang="ru-RU" sz="3200" dirty="0" smtClean="0">
                <a:latin typeface="Gabriola" pitchFamily="82" charset="0"/>
              </a:rPr>
            </a:br>
            <a:r>
              <a:rPr lang="ru-RU" sz="3200" dirty="0" smtClean="0">
                <a:latin typeface="Gabriola" pitchFamily="82" charset="0"/>
              </a:rPr>
              <a:t> </a:t>
            </a:r>
            <a:r>
              <a:rPr lang="ru-RU" sz="2400" dirty="0" smtClean="0">
                <a:latin typeface="Gabriola" pitchFamily="82" charset="0"/>
              </a:rPr>
              <a:t/>
            </a:r>
            <a:br>
              <a:rPr lang="ru-RU" sz="2400" dirty="0" smtClean="0">
                <a:latin typeface="Gabriola" pitchFamily="82" charset="0"/>
              </a:rPr>
            </a:br>
            <a:endParaRPr lang="ru-RU" sz="2400" dirty="0">
              <a:latin typeface="Gabriola" pitchFamily="82" charset="0"/>
            </a:endParaRPr>
          </a:p>
        </p:txBody>
      </p:sp>
      <p:sp>
        <p:nvSpPr>
          <p:cNvPr id="6" name="TextBox 5"/>
          <p:cNvSpPr txBox="1"/>
          <p:nvPr/>
        </p:nvSpPr>
        <p:spPr>
          <a:xfrm>
            <a:off x="1331640" y="188640"/>
            <a:ext cx="6768752" cy="1261884"/>
          </a:xfrm>
          <a:prstGeom prst="rect">
            <a:avLst/>
          </a:prstGeom>
          <a:noFill/>
        </p:spPr>
        <p:txBody>
          <a:bodyPr wrap="square" rtlCol="0">
            <a:spAutoFit/>
          </a:bodyPr>
          <a:lstStyle/>
          <a:p>
            <a:pPr algn="ctr">
              <a:buFont typeface="Wingdings" pitchFamily="2" charset="2"/>
              <a:buChar char=""/>
            </a:pPr>
            <a:r>
              <a:rPr lang="ru-RU" sz="4400" b="1" dirty="0" smtClean="0">
                <a:solidFill>
                  <a:srgbClr val="663300"/>
                </a:solidFill>
                <a:latin typeface="Gabriola" pitchFamily="82" charset="0"/>
              </a:rPr>
              <a:t>  ТВОРЧЕСКИЙ   АЛЬБОМ</a:t>
            </a:r>
            <a:r>
              <a:rPr lang="ru-RU" sz="3200" b="1" dirty="0" smtClean="0">
                <a:solidFill>
                  <a:srgbClr val="663300"/>
                </a:solidFill>
                <a:latin typeface="Gabriola" pitchFamily="82" charset="0"/>
              </a:rPr>
              <a:t/>
            </a:r>
            <a:br>
              <a:rPr lang="ru-RU" sz="3200" b="1" dirty="0" smtClean="0">
                <a:solidFill>
                  <a:srgbClr val="663300"/>
                </a:solidFill>
                <a:latin typeface="Gabriola" pitchFamily="82" charset="0"/>
              </a:rPr>
            </a:br>
            <a:r>
              <a:rPr lang="ru-RU" sz="3200" b="1" dirty="0" smtClean="0">
                <a:solidFill>
                  <a:srgbClr val="663300"/>
                </a:solidFill>
                <a:latin typeface="Gabriola" pitchFamily="82" charset="0"/>
              </a:rPr>
              <a:t>по памятным местам города Тамбова</a:t>
            </a:r>
            <a:endParaRPr lang="ru-RU" sz="3200" b="1" dirty="0">
              <a:solidFill>
                <a:srgbClr val="663300"/>
              </a:solidFill>
            </a:endParaRPr>
          </a:p>
        </p:txBody>
      </p:sp>
      <p:sp>
        <p:nvSpPr>
          <p:cNvPr id="8" name="TextBox 7"/>
          <p:cNvSpPr txBox="1"/>
          <p:nvPr/>
        </p:nvSpPr>
        <p:spPr>
          <a:xfrm>
            <a:off x="-1404664" y="5229200"/>
            <a:ext cx="184731" cy="369332"/>
          </a:xfrm>
          <a:prstGeom prst="rect">
            <a:avLst/>
          </a:prstGeom>
          <a:noFill/>
        </p:spPr>
        <p:txBody>
          <a:bodyPr wrap="none" rtlCol="0">
            <a:spAutoFit/>
          </a:bodyPr>
          <a:lstStyle/>
          <a:p>
            <a:endParaRPr lang="ru-RU" dirty="0"/>
          </a:p>
        </p:txBody>
      </p:sp>
      <p:sp>
        <p:nvSpPr>
          <p:cNvPr id="2" name="TextBox 1"/>
          <p:cNvSpPr txBox="1"/>
          <p:nvPr/>
        </p:nvSpPr>
        <p:spPr>
          <a:xfrm>
            <a:off x="1230552" y="5579341"/>
            <a:ext cx="7122463" cy="1077218"/>
          </a:xfrm>
          <a:prstGeom prst="rect">
            <a:avLst/>
          </a:prstGeom>
          <a:noFill/>
        </p:spPr>
        <p:txBody>
          <a:bodyPr wrap="none" rtlCol="0">
            <a:spAutoFit/>
          </a:bodyPr>
          <a:lstStyle/>
          <a:p>
            <a:r>
              <a:rPr lang="ru-RU" sz="3200" b="1" i="1" dirty="0" smtClean="0">
                <a:solidFill>
                  <a:srgbClr val="663300"/>
                </a:solidFill>
                <a:latin typeface="Monotype Corsiva" panose="03010101010201010101" pitchFamily="66" charset="0"/>
              </a:rPr>
              <a:t>Составила: Истомина Виктория Алексеевна</a:t>
            </a:r>
          </a:p>
          <a:p>
            <a:r>
              <a:rPr lang="ru-RU" sz="3200" b="1" i="1" dirty="0">
                <a:solidFill>
                  <a:srgbClr val="663300"/>
                </a:solidFill>
                <a:latin typeface="Monotype Corsiva" panose="03010101010201010101" pitchFamily="66" charset="0"/>
              </a:rPr>
              <a:t> </a:t>
            </a:r>
            <a:r>
              <a:rPr lang="ru-RU" sz="3200" b="1" i="1" dirty="0" smtClean="0">
                <a:solidFill>
                  <a:srgbClr val="663300"/>
                </a:solidFill>
                <a:latin typeface="Monotype Corsiva" panose="03010101010201010101" pitchFamily="66" charset="0"/>
              </a:rPr>
              <a:t>                     для детей 6-7 лет</a:t>
            </a:r>
            <a:endParaRPr lang="ru-RU" sz="3200" b="1" i="1" dirty="0">
              <a:solidFill>
                <a:srgbClr val="663300"/>
              </a:solidFill>
              <a:latin typeface="Monotype Corsiva" panose="03010101010201010101"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ПРОЕКТ ТАМБОВ\л.jpg"/>
          <p:cNvPicPr>
            <a:picLocks noChangeAspect="1" noChangeArrowheads="1"/>
          </p:cNvPicPr>
          <p:nvPr/>
        </p:nvPicPr>
        <p:blipFill>
          <a:blip r:embed="rId2" cstate="print"/>
          <a:srcRect/>
          <a:stretch>
            <a:fillRect/>
          </a:stretch>
        </p:blipFill>
        <p:spPr bwMode="auto">
          <a:xfrm>
            <a:off x="1115616" y="260648"/>
            <a:ext cx="2640294" cy="396044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rot="16414988">
            <a:off x="-1754125" y="3073238"/>
            <a:ext cx="4623865" cy="954107"/>
          </a:xfrm>
          <a:prstGeom prst="rect">
            <a:avLst/>
          </a:prstGeom>
        </p:spPr>
        <p:txBody>
          <a:bodyPr wrap="square">
            <a:spAutoFit/>
          </a:bodyPr>
          <a:lstStyle/>
          <a:p>
            <a:pPr algn="ctr">
              <a:buFont typeface="Wingdings" pitchFamily="2" charset="2"/>
              <a:buChar char=""/>
            </a:pPr>
            <a:r>
              <a:rPr lang="ru-RU" sz="2800" dirty="0" smtClean="0">
                <a:solidFill>
                  <a:srgbClr val="663300"/>
                </a:solidFill>
                <a:latin typeface="Gabriola" pitchFamily="82" charset="0"/>
              </a:rPr>
              <a:t> Городской парк </a:t>
            </a:r>
          </a:p>
          <a:p>
            <a:pPr algn="ctr"/>
            <a:r>
              <a:rPr lang="ru-RU" sz="2800" dirty="0" smtClean="0">
                <a:solidFill>
                  <a:srgbClr val="663300"/>
                </a:solidFill>
                <a:latin typeface="Gabriola" pitchFamily="82" charset="0"/>
              </a:rPr>
              <a:t>культуры и отдыха</a:t>
            </a:r>
            <a:endParaRPr lang="ru-RU" sz="2800" dirty="0">
              <a:solidFill>
                <a:srgbClr val="663300"/>
              </a:solidFill>
              <a:latin typeface="Gabriola" pitchFamily="82" charset="0"/>
            </a:endParaRPr>
          </a:p>
        </p:txBody>
      </p:sp>
      <p:pic>
        <p:nvPicPr>
          <p:cNvPr id="3075" name="Picture 3" descr="D:\ПРОЕКТ ТАМБОВ\о.jpg"/>
          <p:cNvPicPr>
            <a:picLocks noChangeAspect="1" noChangeArrowheads="1"/>
          </p:cNvPicPr>
          <p:nvPr/>
        </p:nvPicPr>
        <p:blipFill>
          <a:blip r:embed="rId3" cstate="print"/>
          <a:srcRect/>
          <a:stretch>
            <a:fillRect/>
          </a:stretch>
        </p:blipFill>
        <p:spPr bwMode="auto">
          <a:xfrm>
            <a:off x="3923928" y="332656"/>
            <a:ext cx="4039096" cy="2690038"/>
          </a:xfrm>
          <a:prstGeom prst="rect">
            <a:avLst/>
          </a:prstGeom>
          <a:ln>
            <a:noFill/>
          </a:ln>
          <a:effectLst>
            <a:outerShdw blurRad="292100" dist="139700" dir="2700000" algn="tl" rotWithShape="0">
              <a:srgbClr val="333333">
                <a:alpha val="65000"/>
              </a:srgbClr>
            </a:outerShdw>
          </a:effectLst>
        </p:spPr>
      </p:pic>
      <p:pic>
        <p:nvPicPr>
          <p:cNvPr id="7" name="Picture 4" descr="D:\Фото семьи\2011\105_PANA\P1050687.JPG"/>
          <p:cNvPicPr>
            <a:picLocks noChangeAspect="1" noChangeArrowheads="1"/>
          </p:cNvPicPr>
          <p:nvPr/>
        </p:nvPicPr>
        <p:blipFill>
          <a:blip r:embed="rId4" cstate="print"/>
          <a:srcRect/>
          <a:stretch>
            <a:fillRect/>
          </a:stretch>
        </p:blipFill>
        <p:spPr bwMode="auto">
          <a:xfrm>
            <a:off x="3923928" y="3140968"/>
            <a:ext cx="4032448" cy="3024336"/>
          </a:xfrm>
          <a:prstGeom prst="rect">
            <a:avLst/>
          </a:prstGeom>
          <a:ln>
            <a:noFill/>
          </a:ln>
          <a:effectLst>
            <a:outerShdw blurRad="292100" dist="139700" dir="2700000" algn="tl" rotWithShape="0">
              <a:srgbClr val="333333">
                <a:alpha val="65000"/>
              </a:srgbClr>
            </a:outerShdw>
          </a:effectLst>
        </p:spPr>
      </p:pic>
      <p:pic>
        <p:nvPicPr>
          <p:cNvPr id="8" name="Picture 8" descr="D:\Фото семьи\пасха\тамбов\15.jpg"/>
          <p:cNvPicPr>
            <a:picLocks noChangeAspect="1" noChangeArrowheads="1"/>
          </p:cNvPicPr>
          <p:nvPr/>
        </p:nvPicPr>
        <p:blipFill>
          <a:blip r:embed="rId5" cstate="print"/>
          <a:srcRect/>
          <a:stretch>
            <a:fillRect/>
          </a:stretch>
        </p:blipFill>
        <p:spPr bwMode="auto">
          <a:xfrm>
            <a:off x="1115616" y="4365104"/>
            <a:ext cx="2664296" cy="19982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Фото семьи\2011\105_PANA\P1050704.JPG"/>
          <p:cNvPicPr>
            <a:picLocks noGrp="1" noChangeAspect="1" noChangeArrowheads="1"/>
          </p:cNvPicPr>
          <p:nvPr>
            <p:ph idx="1"/>
          </p:nvPr>
        </p:nvPicPr>
        <p:blipFill>
          <a:blip r:embed="rId2" cstate="print"/>
          <a:srcRect/>
          <a:stretch>
            <a:fillRect/>
          </a:stretch>
        </p:blipFill>
        <p:spPr bwMode="auto">
          <a:xfrm>
            <a:off x="1187624" y="3212976"/>
            <a:ext cx="4032448" cy="3024336"/>
          </a:xfrm>
          <a:prstGeom prst="rect">
            <a:avLst/>
          </a:prstGeom>
          <a:ln>
            <a:noFill/>
          </a:ln>
          <a:effectLst>
            <a:outerShdw blurRad="292100" dist="139700" dir="2700000" algn="tl" rotWithShape="0">
              <a:srgbClr val="333333">
                <a:alpha val="65000"/>
              </a:srgbClr>
            </a:outerShdw>
          </a:effectLst>
        </p:spPr>
      </p:pic>
      <p:pic>
        <p:nvPicPr>
          <p:cNvPr id="4101" name="Picture 5" descr="D:\Фото семьи\2011\день города\105_PANA - копия\P1050763.JPG"/>
          <p:cNvPicPr>
            <a:picLocks noChangeAspect="1" noChangeArrowheads="1"/>
          </p:cNvPicPr>
          <p:nvPr/>
        </p:nvPicPr>
        <p:blipFill>
          <a:blip r:embed="rId3" cstate="print"/>
          <a:srcRect/>
          <a:stretch>
            <a:fillRect/>
          </a:stretch>
        </p:blipFill>
        <p:spPr bwMode="auto">
          <a:xfrm>
            <a:off x="4211960" y="404664"/>
            <a:ext cx="3672408" cy="2754306"/>
          </a:xfrm>
          <a:prstGeom prst="rect">
            <a:avLst/>
          </a:prstGeom>
          <a:ln>
            <a:noFill/>
          </a:ln>
          <a:effectLst>
            <a:outerShdw blurRad="292100" dist="139700" dir="2700000" algn="tl" rotWithShape="0">
              <a:srgbClr val="333333">
                <a:alpha val="65000"/>
              </a:srgbClr>
            </a:outerShdw>
          </a:effectLst>
        </p:spPr>
      </p:pic>
      <p:pic>
        <p:nvPicPr>
          <p:cNvPr id="16386" name="Picture 2" descr="D:\ПРОЕКТ ТАМБОВ\13.jpg"/>
          <p:cNvPicPr>
            <a:picLocks noChangeAspect="1" noChangeArrowheads="1"/>
          </p:cNvPicPr>
          <p:nvPr/>
        </p:nvPicPr>
        <p:blipFill>
          <a:blip r:embed="rId4" cstate="print"/>
          <a:srcRect/>
          <a:stretch>
            <a:fillRect/>
          </a:stretch>
        </p:blipFill>
        <p:spPr bwMode="auto">
          <a:xfrm>
            <a:off x="1043608" y="404664"/>
            <a:ext cx="3053978" cy="2095354"/>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rot="16200000">
            <a:off x="-1674473" y="3200399"/>
            <a:ext cx="4559632" cy="892552"/>
          </a:xfrm>
          <a:prstGeom prst="rect">
            <a:avLst/>
          </a:prstGeom>
        </p:spPr>
        <p:txBody>
          <a:bodyPr wrap="square">
            <a:spAutoFit/>
          </a:bodyPr>
          <a:lstStyle/>
          <a:p>
            <a:pPr algn="ctr">
              <a:buFont typeface="Wingdings" pitchFamily="2" charset="2"/>
              <a:buChar char=""/>
            </a:pPr>
            <a:r>
              <a:rPr lang="ru-RU" sz="2400" dirty="0" smtClean="0">
                <a:latin typeface="Gabriola" pitchFamily="82" charset="0"/>
              </a:rPr>
              <a:t> </a:t>
            </a:r>
            <a:r>
              <a:rPr lang="ru-RU" sz="2800" dirty="0" smtClean="0">
                <a:latin typeface="Gabriola" pitchFamily="82" charset="0"/>
              </a:rPr>
              <a:t>Городской</a:t>
            </a:r>
            <a:r>
              <a:rPr lang="ru-RU" sz="2400" dirty="0" smtClean="0">
                <a:latin typeface="Gabriola" pitchFamily="82" charset="0"/>
              </a:rPr>
              <a:t> парк </a:t>
            </a:r>
          </a:p>
          <a:p>
            <a:pPr algn="ctr"/>
            <a:r>
              <a:rPr lang="ru-RU" sz="2400" dirty="0" smtClean="0">
                <a:latin typeface="Gabriola" pitchFamily="82" charset="0"/>
              </a:rPr>
              <a:t>культуры и отдыха</a:t>
            </a:r>
            <a:endParaRPr lang="ru-RU" sz="2400" dirty="0">
              <a:latin typeface="Gabriola" pitchFamily="82" charset="0"/>
            </a:endParaRPr>
          </a:p>
        </p:txBody>
      </p:sp>
      <p:sp>
        <p:nvSpPr>
          <p:cNvPr id="6" name="TextBox 5"/>
          <p:cNvSpPr txBox="1"/>
          <p:nvPr/>
        </p:nvSpPr>
        <p:spPr>
          <a:xfrm rot="952893">
            <a:off x="5695412" y="3632567"/>
            <a:ext cx="2308982" cy="2677656"/>
          </a:xfrm>
          <a:prstGeom prst="rect">
            <a:avLst/>
          </a:prstGeom>
          <a:blipFill>
            <a:blip r:embed="rId5" cstate="print"/>
            <a:tile tx="0" ty="0" sx="100000" sy="100000" flip="none" algn="tl"/>
          </a:blipFill>
          <a:ln w="57150" cmpd="dbl">
            <a:solidFill>
              <a:srgbClr val="663300"/>
            </a:solidFill>
          </a:ln>
        </p:spPr>
        <p:txBody>
          <a:bodyPr wrap="square" rtlCol="0">
            <a:spAutoFit/>
          </a:bodyPr>
          <a:lstStyle/>
          <a:p>
            <a:pPr algn="ctr"/>
            <a:r>
              <a:rPr lang="ru-RU" sz="2400" i="1" dirty="0" smtClean="0">
                <a:solidFill>
                  <a:srgbClr val="663300"/>
                </a:solidFill>
                <a:latin typeface="Gabriola" pitchFamily="82" charset="0"/>
              </a:rPr>
              <a:t>Городской парк культуры и отдыха</a:t>
            </a:r>
            <a:r>
              <a:rPr lang="ru-RU" sz="2400" dirty="0" smtClean="0">
                <a:solidFill>
                  <a:srgbClr val="663300"/>
                </a:solidFill>
                <a:latin typeface="Gabriola" pitchFamily="82" charset="0"/>
              </a:rPr>
              <a:t> , в народе просто -</a:t>
            </a:r>
            <a:r>
              <a:rPr lang="ru-RU" sz="2400" b="1" dirty="0" smtClean="0">
                <a:solidFill>
                  <a:srgbClr val="663300"/>
                </a:solidFill>
                <a:latin typeface="Gabriola" pitchFamily="82" charset="0"/>
              </a:rPr>
              <a:t> </a:t>
            </a:r>
            <a:r>
              <a:rPr lang="ru-RU" sz="2400" b="1" dirty="0" err="1" smtClean="0">
                <a:solidFill>
                  <a:srgbClr val="663300"/>
                </a:solidFill>
                <a:latin typeface="Gabriola" pitchFamily="82" charset="0"/>
              </a:rPr>
              <a:t>горсад</a:t>
            </a:r>
            <a:r>
              <a:rPr lang="ru-RU" sz="2400" dirty="0" smtClean="0">
                <a:solidFill>
                  <a:srgbClr val="663300"/>
                </a:solidFill>
                <a:latin typeface="Gabriola" pitchFamily="82" charset="0"/>
              </a:rPr>
              <a:t>, излюбленное место прогулок </a:t>
            </a:r>
            <a:r>
              <a:rPr lang="en-US" sz="2400" dirty="0" smtClean="0">
                <a:solidFill>
                  <a:srgbClr val="663300"/>
                </a:solidFill>
                <a:latin typeface="Gabriola" pitchFamily="82" charset="0"/>
              </a:rPr>
              <a:t> </a:t>
            </a:r>
            <a:r>
              <a:rPr lang="ru-RU" sz="2400" dirty="0" smtClean="0">
                <a:solidFill>
                  <a:srgbClr val="663300"/>
                </a:solidFill>
                <a:latin typeface="Gabriola" pitchFamily="82" charset="0"/>
              </a:rPr>
              <a:t>маленьких Тамбовцев!</a:t>
            </a:r>
            <a:endParaRPr lang="ru-RU" sz="2400" dirty="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908720"/>
            <a:ext cx="3240360" cy="4608512"/>
          </a:xfrm>
          <a:blipFill>
            <a:blip r:embed="rId2" cstate="print"/>
            <a:tile tx="0" ty="0" sx="100000" sy="100000" flip="none" algn="tl"/>
          </a:blipFill>
          <a:ln w="76200" cmpd="dbl">
            <a:solidFill>
              <a:srgbClr val="663300"/>
            </a:solidFill>
            <a:bevel/>
          </a:ln>
        </p:spPr>
        <p:txBody>
          <a:bodyPr/>
          <a:lstStyle/>
          <a:p>
            <a:pPr algn="ctr"/>
            <a:r>
              <a:rPr lang="ru-RU" sz="1400" dirty="0" smtClean="0">
                <a:latin typeface="Times New Roman" pitchFamily="18" charset="0"/>
                <a:cs typeface="Times New Roman" pitchFamily="18" charset="0"/>
              </a:rPr>
              <a:t>ИСТОРИЧЕСКАЯ СПРАВКА </a:t>
            </a:r>
            <a:br>
              <a:rPr lang="ru-RU" sz="14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"Танк "Тамбовский колхозник"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Храм Троицкая церковь. располагался за рекой </a:t>
            </a:r>
            <a:r>
              <a:rPr lang="ru-RU" sz="2000" dirty="0" err="1" smtClean="0">
                <a:latin typeface="Times New Roman" pitchFamily="18" charset="0"/>
                <a:cs typeface="Times New Roman" pitchFamily="18" charset="0"/>
              </a:rPr>
              <a:t>Студенец</a:t>
            </a:r>
            <a:r>
              <a:rPr lang="ru-RU" sz="2000" dirty="0" smtClean="0">
                <a:latin typeface="Times New Roman" pitchFamily="18" charset="0"/>
                <a:cs typeface="Times New Roman" pitchFamily="18" charset="0"/>
              </a:rPr>
              <a:t>, был построен с 1846 по 1857 г. Сейчас на этом месте находится монумент "Танк "Тамбовский колхозник" с примыкающим сквером</a:t>
            </a:r>
            <a:r>
              <a:rPr lang="ru-RU" sz="1400" dirty="0" smtClean="0">
                <a:latin typeface="Times New Roman" pitchFamily="18" charset="0"/>
                <a:cs typeface="Times New Roman" pitchFamily="18" charset="0"/>
              </a:rPr>
              <a:t>.</a:t>
            </a:r>
            <a:r>
              <a:rPr lang="ru-RU" sz="1400" dirty="0" smtClean="0"/>
              <a:t>. </a:t>
            </a:r>
            <a:endParaRPr lang="ru-RU" sz="1400" dirty="0">
              <a:latin typeface="Times New Roman" pitchFamily="18" charset="0"/>
              <a:cs typeface="Times New Roman" pitchFamily="18" charset="0"/>
            </a:endParaRPr>
          </a:p>
        </p:txBody>
      </p:sp>
      <p:pic>
        <p:nvPicPr>
          <p:cNvPr id="9218" name="Picture 2" descr="D:\ПРОЕКТ ТАМБОВ\тттт\Троицкая церковь, сейцчас танк.jpg"/>
          <p:cNvPicPr>
            <a:picLocks noGrp="1" noChangeAspect="1" noChangeArrowheads="1"/>
          </p:cNvPicPr>
          <p:nvPr>
            <p:ph idx="1"/>
          </p:nvPr>
        </p:nvPicPr>
        <p:blipFill>
          <a:blip r:embed="rId3" cstate="print"/>
          <a:srcRect/>
          <a:stretch>
            <a:fillRect/>
          </a:stretch>
        </p:blipFill>
        <p:spPr bwMode="auto">
          <a:xfrm>
            <a:off x="1187624" y="336624"/>
            <a:ext cx="4109676" cy="2804344"/>
          </a:xfrm>
          <a:prstGeom prst="rect">
            <a:avLst/>
          </a:prstGeom>
          <a:ln>
            <a:noFill/>
          </a:ln>
          <a:effectLst>
            <a:outerShdw blurRad="292100" dist="139700" dir="2700000" algn="tl" rotWithShape="0">
              <a:srgbClr val="333333">
                <a:alpha val="65000"/>
              </a:srgbClr>
            </a:outerShdw>
          </a:effectLst>
        </p:spPr>
      </p:pic>
      <p:pic>
        <p:nvPicPr>
          <p:cNvPr id="9220" name="Picture 4" descr="D:\ПРОЕКТ ТАМБОВ\тттт\top68.ru-tambov-tank-6293.jpg"/>
          <p:cNvPicPr>
            <a:picLocks noChangeAspect="1" noChangeArrowheads="1"/>
          </p:cNvPicPr>
          <p:nvPr/>
        </p:nvPicPr>
        <p:blipFill>
          <a:blip r:embed="rId4" cstate="print"/>
          <a:srcRect/>
          <a:stretch>
            <a:fillRect/>
          </a:stretch>
        </p:blipFill>
        <p:spPr bwMode="auto">
          <a:xfrm>
            <a:off x="1187624" y="3429000"/>
            <a:ext cx="4128459" cy="306034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rot="16200000">
            <a:off x="-2509058" y="2936615"/>
            <a:ext cx="6267898" cy="954107"/>
          </a:xfrm>
          <a:prstGeom prst="rect">
            <a:avLst/>
          </a:prstGeom>
        </p:spPr>
        <p:txBody>
          <a:bodyPr wrap="square">
            <a:spAutoFit/>
          </a:bodyPr>
          <a:lstStyle/>
          <a:p>
            <a:pPr algn="ctr">
              <a:buFont typeface="Wingdings" pitchFamily="2" charset="2"/>
              <a:buChar char=""/>
            </a:pPr>
            <a:r>
              <a:rPr lang="ru-RU" sz="2800" dirty="0" smtClean="0">
                <a:solidFill>
                  <a:srgbClr val="663300"/>
                </a:solidFill>
                <a:latin typeface="Gabriola" pitchFamily="82" charset="0"/>
              </a:rPr>
              <a:t>   Троицкая церковь.</a:t>
            </a:r>
          </a:p>
          <a:p>
            <a:pPr algn="ctr">
              <a:buFont typeface="Wingdings" pitchFamily="2" charset="2"/>
              <a:buChar char=""/>
            </a:pPr>
            <a:r>
              <a:rPr lang="ru-RU" sz="2800" dirty="0" smtClean="0">
                <a:solidFill>
                  <a:srgbClr val="663300"/>
                </a:solidFill>
                <a:latin typeface="Gabriola" pitchFamily="82" charset="0"/>
              </a:rPr>
              <a:t>  Монумент «Танк  «Тамбовский</a:t>
            </a:r>
            <a:r>
              <a:rPr lang="en-US" sz="2800" dirty="0" smtClean="0">
                <a:solidFill>
                  <a:srgbClr val="663300"/>
                </a:solidFill>
                <a:latin typeface="Gabriola" pitchFamily="82" charset="0"/>
              </a:rPr>
              <a:t> </a:t>
            </a:r>
            <a:r>
              <a:rPr lang="ru-RU" sz="2800" dirty="0" smtClean="0">
                <a:solidFill>
                  <a:srgbClr val="663300"/>
                </a:solidFill>
                <a:latin typeface="Gabriola" pitchFamily="82" charset="0"/>
              </a:rPr>
              <a:t>колхозник»</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Фото семьи\2011\01.05.2011\P1050223.JPG"/>
          <p:cNvPicPr>
            <a:picLocks noGrp="1" noChangeAspect="1" noChangeArrowheads="1"/>
          </p:cNvPicPr>
          <p:nvPr>
            <p:ph idx="1"/>
          </p:nvPr>
        </p:nvPicPr>
        <p:blipFill>
          <a:blip r:embed="rId2" cstate="print"/>
          <a:srcRect/>
          <a:stretch>
            <a:fillRect/>
          </a:stretch>
        </p:blipFill>
        <p:spPr bwMode="auto">
          <a:xfrm>
            <a:off x="5220072" y="404664"/>
            <a:ext cx="3726414" cy="4968552"/>
          </a:xfrm>
          <a:prstGeom prst="rect">
            <a:avLst/>
          </a:prstGeom>
          <a:noFill/>
        </p:spPr>
      </p:pic>
      <p:pic>
        <p:nvPicPr>
          <p:cNvPr id="17410" name="Picture 2" descr="D:\ПРОЕКТ ТАМБОВ\танк.jpg"/>
          <p:cNvPicPr>
            <a:picLocks noChangeAspect="1" noChangeArrowheads="1"/>
          </p:cNvPicPr>
          <p:nvPr/>
        </p:nvPicPr>
        <p:blipFill>
          <a:blip r:embed="rId3" cstate="print"/>
          <a:srcRect/>
          <a:stretch>
            <a:fillRect/>
          </a:stretch>
        </p:blipFill>
        <p:spPr bwMode="auto">
          <a:xfrm>
            <a:off x="1187624" y="3429000"/>
            <a:ext cx="4640064" cy="3074042"/>
          </a:xfrm>
          <a:prstGeom prst="rect">
            <a:avLst/>
          </a:prstGeom>
          <a:noFill/>
        </p:spPr>
      </p:pic>
      <p:pic>
        <p:nvPicPr>
          <p:cNvPr id="6" name="Picture 3" descr="D:\ПРОЕКТ ТАМБОВ\oblast_clip_image013.jpg"/>
          <p:cNvPicPr>
            <a:picLocks noChangeAspect="1" noChangeArrowheads="1"/>
          </p:cNvPicPr>
          <p:nvPr/>
        </p:nvPicPr>
        <p:blipFill>
          <a:blip r:embed="rId4" cstate="print"/>
          <a:srcRect/>
          <a:stretch>
            <a:fillRect/>
          </a:stretch>
        </p:blipFill>
        <p:spPr bwMode="auto">
          <a:xfrm>
            <a:off x="1187624" y="332656"/>
            <a:ext cx="3888432" cy="2916324"/>
          </a:xfrm>
          <a:prstGeom prst="rect">
            <a:avLst/>
          </a:prstGeom>
          <a:noFill/>
        </p:spPr>
      </p:pic>
      <p:sp>
        <p:nvSpPr>
          <p:cNvPr id="7" name="Прямоугольник 6"/>
          <p:cNvSpPr/>
          <p:nvPr/>
        </p:nvSpPr>
        <p:spPr>
          <a:xfrm rot="16200000">
            <a:off x="-2590560" y="3190283"/>
            <a:ext cx="6381330" cy="954107"/>
          </a:xfrm>
          <a:prstGeom prst="rect">
            <a:avLst/>
          </a:prstGeom>
        </p:spPr>
        <p:txBody>
          <a:bodyPr wrap="square">
            <a:spAutoFit/>
          </a:bodyPr>
          <a:lstStyle/>
          <a:p>
            <a:pPr algn="ctr">
              <a:buFont typeface="Wingdings" pitchFamily="2" charset="2"/>
              <a:buChar char=""/>
            </a:pPr>
            <a:r>
              <a:rPr lang="ru-RU" sz="2800" dirty="0" smtClean="0">
                <a:solidFill>
                  <a:srgbClr val="663300"/>
                </a:solidFill>
                <a:latin typeface="Gabriola" pitchFamily="82" charset="0"/>
              </a:rPr>
              <a:t> Троицкая церковь.</a:t>
            </a:r>
          </a:p>
          <a:p>
            <a:pPr algn="ctr">
              <a:buFont typeface="Wingdings" pitchFamily="2" charset="2"/>
              <a:buChar char=""/>
            </a:pPr>
            <a:r>
              <a:rPr lang="ru-RU" sz="2800" dirty="0" smtClean="0">
                <a:solidFill>
                  <a:srgbClr val="663300"/>
                </a:solidFill>
                <a:latin typeface="Gabriola" pitchFamily="82" charset="0"/>
              </a:rPr>
              <a:t>  Монумент «Танк  «Тамбовский колхозник»</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16200000">
            <a:off x="-2851557" y="2950162"/>
            <a:ext cx="6863305" cy="954107"/>
          </a:xfrm>
          <a:prstGeom prst="rect">
            <a:avLst/>
          </a:prstGeom>
        </p:spPr>
        <p:txBody>
          <a:bodyPr wrap="square">
            <a:spAutoFit/>
          </a:bodyPr>
          <a:lstStyle/>
          <a:p>
            <a:pPr algn="ctr">
              <a:buFont typeface="Wingdings" pitchFamily="2" charset="2"/>
              <a:buChar char=""/>
            </a:pPr>
            <a:r>
              <a:rPr lang="ru-RU" sz="2800" dirty="0" smtClean="0">
                <a:solidFill>
                  <a:srgbClr val="663300"/>
                </a:solidFill>
                <a:latin typeface="Gabriola" pitchFamily="82" charset="0"/>
              </a:rPr>
              <a:t> Троицкая церковь.</a:t>
            </a:r>
          </a:p>
          <a:p>
            <a:pPr algn="ctr">
              <a:buFont typeface="Wingdings" pitchFamily="2" charset="2"/>
              <a:buChar char=""/>
            </a:pPr>
            <a:r>
              <a:rPr lang="ru-RU" sz="2800" dirty="0" smtClean="0">
                <a:solidFill>
                  <a:srgbClr val="663300"/>
                </a:solidFill>
                <a:latin typeface="Gabriola" pitchFamily="82" charset="0"/>
              </a:rPr>
              <a:t>  Монумент «Танк  «Тамбовский колхозник»</a:t>
            </a:r>
            <a:endParaRPr lang="ru-RU" sz="2800" dirty="0">
              <a:solidFill>
                <a:srgbClr val="663300"/>
              </a:solidFill>
            </a:endParaRPr>
          </a:p>
        </p:txBody>
      </p:sp>
      <p:sp>
        <p:nvSpPr>
          <p:cNvPr id="5" name="TextBox 4"/>
          <p:cNvSpPr txBox="1"/>
          <p:nvPr/>
        </p:nvSpPr>
        <p:spPr>
          <a:xfrm>
            <a:off x="1259632" y="980728"/>
            <a:ext cx="6408712" cy="5324535"/>
          </a:xfrm>
          <a:prstGeom prst="rect">
            <a:avLst/>
          </a:prstGeom>
          <a:blipFill>
            <a:blip r:embed="rId2" cstate="print"/>
            <a:tile tx="0" ty="0" sx="100000" sy="100000" flip="none" algn="tl"/>
          </a:blipFill>
          <a:ln w="57150" cmpd="dbl">
            <a:solidFill>
              <a:srgbClr val="663300"/>
            </a:solidFill>
            <a:bevel/>
          </a:ln>
        </p:spPr>
        <p:txBody>
          <a:bodyPr wrap="square" rtlCol="0">
            <a:spAutoFit/>
          </a:bodyPr>
          <a:lstStyle/>
          <a:p>
            <a:r>
              <a:rPr lang="ru-RU" sz="2400" dirty="0" smtClean="0">
                <a:latin typeface="Gabriola" pitchFamily="82" charset="0"/>
              </a:rPr>
              <a:t>	</a:t>
            </a:r>
            <a:r>
              <a:rPr lang="ru-RU" sz="2400" b="1" dirty="0" smtClean="0">
                <a:solidFill>
                  <a:srgbClr val="663300"/>
                </a:solidFill>
                <a:latin typeface="Gabriola" pitchFamily="82" charset="0"/>
              </a:rPr>
              <a:t>Мемориал «Тамбовский колхозник», в просторечии «Танк» был воздвигнут в 1949 году на углу улиц Советской и Московской, в память об инициативе тамбовского населения по сбору средств на закупку вооружений для Красной Армии в годы  войны.</a:t>
            </a:r>
            <a:r>
              <a:rPr lang="ru-RU" sz="2400" b="1" dirty="0" smtClean="0">
                <a:solidFill>
                  <a:srgbClr val="663300"/>
                </a:solidFill>
                <a:cs typeface="Arial" charset="0"/>
              </a:rPr>
              <a:t> </a:t>
            </a:r>
          </a:p>
          <a:p>
            <a:endParaRPr lang="ru-RU" sz="2400" dirty="0" smtClean="0">
              <a:solidFill>
                <a:srgbClr val="663300"/>
              </a:solidFill>
              <a:latin typeface="Gabriola" pitchFamily="82" charset="0"/>
              <a:cs typeface="Arial" charset="0"/>
            </a:endParaRPr>
          </a:p>
          <a:p>
            <a:pPr algn="ctr">
              <a:buFont typeface="Wingdings" pitchFamily="2" charset="2"/>
              <a:buChar char=""/>
            </a:pPr>
            <a:r>
              <a:rPr lang="ru-RU" sz="2400" b="1" dirty="0" smtClean="0">
                <a:solidFill>
                  <a:srgbClr val="663300"/>
                </a:solidFill>
                <a:latin typeface="Gabriola" pitchFamily="82" charset="0"/>
                <a:cs typeface="Arial" charset="0"/>
              </a:rPr>
              <a:t>   ТАМБОВСКИЙ ТАНК </a:t>
            </a:r>
          </a:p>
          <a:p>
            <a:pPr algn="ctr"/>
            <a:r>
              <a:rPr lang="ru-RU" sz="2400" dirty="0" smtClean="0">
                <a:solidFill>
                  <a:srgbClr val="663300"/>
                </a:solidFill>
                <a:latin typeface="Gabriola" pitchFamily="82" charset="0"/>
                <a:cs typeface="Arial" charset="0"/>
              </a:rPr>
              <a:t/>
            </a:r>
            <a:br>
              <a:rPr lang="ru-RU" sz="2400" dirty="0" smtClean="0">
                <a:solidFill>
                  <a:srgbClr val="663300"/>
                </a:solidFill>
                <a:latin typeface="Gabriola" pitchFamily="82" charset="0"/>
                <a:cs typeface="Arial" charset="0"/>
              </a:rPr>
            </a:br>
            <a:r>
              <a:rPr lang="ru-RU" sz="2400" b="1" dirty="0" smtClean="0">
                <a:solidFill>
                  <a:srgbClr val="663300"/>
                </a:solidFill>
                <a:latin typeface="Gabriola" pitchFamily="82" charset="0"/>
                <a:cs typeface="Arial" charset="0"/>
              </a:rPr>
              <a:t>Когда фашистские дивизии</a:t>
            </a:r>
            <a:br>
              <a:rPr lang="ru-RU" sz="2400" b="1" dirty="0" smtClean="0">
                <a:solidFill>
                  <a:srgbClr val="663300"/>
                </a:solidFill>
                <a:latin typeface="Gabriola" pitchFamily="82" charset="0"/>
                <a:cs typeface="Arial" charset="0"/>
              </a:rPr>
            </a:br>
            <a:r>
              <a:rPr lang="ru-RU" sz="2400" b="1" dirty="0" smtClean="0">
                <a:solidFill>
                  <a:srgbClr val="663300"/>
                </a:solidFill>
                <a:latin typeface="Gabriola" pitchFamily="82" charset="0"/>
                <a:cs typeface="Arial" charset="0"/>
              </a:rPr>
              <a:t>Врывались в наши города,</a:t>
            </a:r>
            <a:br>
              <a:rPr lang="ru-RU" sz="2400" b="1" dirty="0" smtClean="0">
                <a:solidFill>
                  <a:srgbClr val="663300"/>
                </a:solidFill>
                <a:latin typeface="Gabriola" pitchFamily="82" charset="0"/>
                <a:cs typeface="Arial" charset="0"/>
              </a:rPr>
            </a:br>
            <a:r>
              <a:rPr lang="ru-RU" sz="2400" b="1" dirty="0" smtClean="0">
                <a:solidFill>
                  <a:srgbClr val="663300"/>
                </a:solidFill>
                <a:latin typeface="Gabriola" pitchFamily="82" charset="0"/>
                <a:cs typeface="Arial" charset="0"/>
              </a:rPr>
              <a:t>Судьба планеты всей зависела</a:t>
            </a:r>
            <a:br>
              <a:rPr lang="ru-RU" sz="2400" b="1" dirty="0" smtClean="0">
                <a:solidFill>
                  <a:srgbClr val="663300"/>
                </a:solidFill>
                <a:latin typeface="Gabriola" pitchFamily="82" charset="0"/>
                <a:cs typeface="Arial" charset="0"/>
              </a:rPr>
            </a:br>
            <a:r>
              <a:rPr lang="ru-RU" sz="2400" b="1" dirty="0" smtClean="0">
                <a:solidFill>
                  <a:srgbClr val="663300"/>
                </a:solidFill>
                <a:latin typeface="Gabriola" pitchFamily="82" charset="0"/>
                <a:cs typeface="Arial" charset="0"/>
              </a:rPr>
              <a:t>От русской стойкости тогда.</a:t>
            </a:r>
          </a:p>
          <a:p>
            <a:r>
              <a:rPr lang="ru-RU" sz="1400" b="1" dirty="0" smtClean="0">
                <a:solidFill>
                  <a:srgbClr val="663300"/>
                </a:solidFill>
                <a:latin typeface="Gabriola" pitchFamily="82" charset="0"/>
              </a:rPr>
              <a:t>                                                                                                                      Глазков, Н. </a:t>
            </a:r>
            <a:r>
              <a:rPr lang="ru-RU" sz="1400" b="1" dirty="0" err="1" smtClean="0">
                <a:solidFill>
                  <a:srgbClr val="663300"/>
                </a:solidFill>
                <a:latin typeface="Gabriola" pitchFamily="82" charset="0"/>
              </a:rPr>
              <a:t>Поэтоград</a:t>
            </a:r>
            <a:r>
              <a:rPr lang="ru-RU" sz="1400" b="1" dirty="0" smtClean="0">
                <a:solidFill>
                  <a:srgbClr val="663300"/>
                </a:solidFill>
                <a:latin typeface="Gabriola" pitchFamily="82" charset="0"/>
              </a:rPr>
              <a:t>.</a:t>
            </a:r>
            <a:br>
              <a:rPr lang="ru-RU" sz="1400" b="1" dirty="0" smtClean="0">
                <a:solidFill>
                  <a:srgbClr val="663300"/>
                </a:solidFill>
                <a:latin typeface="Gabriola" pitchFamily="82" charset="0"/>
              </a:rPr>
            </a:br>
            <a:r>
              <a:rPr lang="ru-RU" sz="1400" b="1" dirty="0" smtClean="0">
                <a:solidFill>
                  <a:srgbClr val="663300"/>
                </a:solidFill>
                <a:latin typeface="Gabriola" pitchFamily="82" charset="0"/>
              </a:rPr>
              <a:t>                                                                                                        Москва: Молодая гвардия, 1962.</a:t>
            </a:r>
            <a:endParaRPr lang="ru-RU" sz="2400" b="1" dirty="0" smtClean="0">
              <a:solidFill>
                <a:srgbClr val="663300"/>
              </a:solidFill>
              <a:latin typeface="Gabriola" pitchFamily="82" charset="0"/>
            </a:endParaRPr>
          </a:p>
          <a:p>
            <a:endParaRPr lang="ru-RU" sz="2400" dirty="0">
              <a:latin typeface="Gabriola" pitchFamily="82" charset="0"/>
            </a:endParaRPr>
          </a:p>
        </p:txBody>
      </p:sp>
      <p:sp>
        <p:nvSpPr>
          <p:cNvPr id="35841" name="Rectangle 1"/>
          <p:cNvSpPr>
            <a:spLocks noChangeArrowheads="1"/>
          </p:cNvSpPr>
          <p:nvPr/>
        </p:nvSpPr>
        <p:spPr bwMode="auto">
          <a:xfrm>
            <a:off x="179512"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cs typeface="Arial" charset="0"/>
                <a:hlinkClick r:id="rId3"/>
              </a:rPr>
              <a:t>  </a:t>
            </a:r>
            <a:r>
              <a:rPr kumimoji="0" lang="ru-RU" sz="4800" b="0" i="0" u="none" strike="noStrike" cap="none" normalizeH="0" baseline="0" dirty="0" smtClean="0">
                <a:ln>
                  <a:noFill/>
                </a:ln>
                <a:solidFill>
                  <a:schemeClr val="tx1"/>
                </a:solidFill>
                <a:effectLst/>
                <a:latin typeface="Arial" charset="0"/>
                <a:cs typeface="Arial" charset="0"/>
              </a:rPr>
              <a:t> </a:t>
            </a:r>
            <a:r>
              <a:rPr kumimoji="0" lang="ru-RU" sz="1800" b="0" i="0" u="none" strike="noStrike" cap="none" normalizeH="0" baseline="0" dirty="0" smtClean="0">
                <a:ln>
                  <a:noFill/>
                </a:ln>
                <a:solidFill>
                  <a:schemeClr val="tx1"/>
                </a:solidFill>
                <a:effectLst/>
                <a:latin typeface="Arial" charset="0"/>
                <a:cs typeface="Arial"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2080" y="404664"/>
            <a:ext cx="3538736" cy="6120680"/>
          </a:xfrm>
          <a:blipFill>
            <a:blip r:embed="rId2" cstate="print"/>
            <a:tile tx="0" ty="0" sx="100000" sy="100000" flip="none" algn="tl"/>
          </a:blipFill>
          <a:ln w="76200" cmpd="dbl">
            <a:solidFill>
              <a:srgbClr val="663300"/>
            </a:solidFill>
            <a:bevel/>
          </a:ln>
        </p:spPr>
        <p:txBody>
          <a:bodyPr/>
          <a:lstStyle/>
          <a:p>
            <a:pPr algn="l">
              <a:buFont typeface="Wingdings" pitchFamily="2" charset="2"/>
              <a:buChar char=""/>
            </a:pPr>
            <a:r>
              <a:rPr lang="ru-RU" sz="1600" dirty="0" smtClean="0">
                <a:latin typeface="Gabriola" pitchFamily="82" charset="0"/>
              </a:rPr>
              <a:t>ИСТОРИЧЕСКАЯ СПРАВКА   </a:t>
            </a:r>
            <a:br>
              <a:rPr lang="ru-RU" sz="1600" dirty="0" smtClean="0">
                <a:latin typeface="Gabriola" pitchFamily="82" charset="0"/>
              </a:rPr>
            </a:br>
            <a:r>
              <a:rPr lang="ru-RU" sz="1800" dirty="0" smtClean="0">
                <a:latin typeface="Gabriola" pitchFamily="82" charset="0"/>
              </a:rPr>
              <a:t> «</a:t>
            </a:r>
            <a:r>
              <a:rPr lang="ru-RU" sz="2400" dirty="0" smtClean="0">
                <a:latin typeface="Gabriola" pitchFamily="82" charset="0"/>
              </a:rPr>
              <a:t>Старинное здание Казенной палаты и Казначейства»</a:t>
            </a:r>
            <a:r>
              <a:rPr lang="ru-RU" sz="2000" dirty="0" smtClean="0">
                <a:latin typeface="Gabriola" pitchFamily="82" charset="0"/>
              </a:rPr>
              <a:t/>
            </a:r>
            <a:br>
              <a:rPr lang="ru-RU" sz="2000" dirty="0" smtClean="0">
                <a:latin typeface="Gabriola" pitchFamily="82" charset="0"/>
              </a:rPr>
            </a:br>
            <a:r>
              <a:rPr lang="ru-RU" sz="2000" dirty="0" smtClean="0">
                <a:latin typeface="Gabriola" pitchFamily="82" charset="0"/>
              </a:rPr>
              <a:t>На пересечении улиц Советской и Мичуринской открывается интересное старинное здание . Главный фасад здания выходит на улицу Московскую. У него два этажа, над которыми в центре пристроен третий, </a:t>
            </a:r>
            <a:r>
              <a:rPr lang="ru-RU" sz="2000" dirty="0" err="1" smtClean="0">
                <a:latin typeface="Gabriola" pitchFamily="82" charset="0"/>
              </a:rPr>
              <a:t>мансардовый</a:t>
            </a:r>
            <a:r>
              <a:rPr lang="ru-RU" sz="2000" dirty="0" smtClean="0">
                <a:latin typeface="Gabriola" pitchFamily="82" charset="0"/>
              </a:rPr>
              <a:t> этаж.</a:t>
            </a:r>
            <a:br>
              <a:rPr lang="ru-RU" sz="2000" dirty="0" smtClean="0">
                <a:latin typeface="Gabriola" pitchFamily="82" charset="0"/>
              </a:rPr>
            </a:br>
            <a:r>
              <a:rPr lang="ru-RU" sz="2000" dirty="0" smtClean="0">
                <a:latin typeface="Gabriola" pitchFamily="82" charset="0"/>
              </a:rPr>
              <a:t>На вид он ничем не примечателен, однако мало кто знает, что в этом доме в 1901 году проживал русский литератор, один из авторов образа </a:t>
            </a:r>
            <a:r>
              <a:rPr lang="ru-RU" sz="2000" dirty="0" err="1" smtClean="0">
                <a:latin typeface="Gabriola" pitchFamily="82" charset="0"/>
              </a:rPr>
              <a:t>Козьмы</a:t>
            </a:r>
            <a:r>
              <a:rPr lang="ru-RU" sz="2000" dirty="0" smtClean="0">
                <a:latin typeface="Gabriola" pitchFamily="82" charset="0"/>
              </a:rPr>
              <a:t> Пруткова - А. М. Жемчужников.</a:t>
            </a:r>
            <a:br>
              <a:rPr lang="ru-RU" sz="2000" dirty="0" smtClean="0">
                <a:latin typeface="Gabriola" pitchFamily="82" charset="0"/>
              </a:rPr>
            </a:br>
            <a:r>
              <a:rPr lang="ru-RU" sz="2000" dirty="0" smtClean="0">
                <a:latin typeface="Gabriola" pitchFamily="82" charset="0"/>
              </a:rPr>
              <a:t>В годы Великой Отечественной войны здесь располагался эвакогоспиталь </a:t>
            </a:r>
            <a:br>
              <a:rPr lang="ru-RU" sz="2000" dirty="0" smtClean="0">
                <a:latin typeface="Gabriola" pitchFamily="82" charset="0"/>
              </a:rPr>
            </a:br>
            <a:r>
              <a:rPr lang="ru-RU" sz="2000" dirty="0" smtClean="0">
                <a:latin typeface="Gabriola" pitchFamily="82" charset="0"/>
              </a:rPr>
              <a:t>№ 1981. Сегодня в этом здании ряд коммерческих организаций. </a:t>
            </a:r>
            <a:endParaRPr lang="ru-RU" sz="2000" dirty="0">
              <a:latin typeface="Gabriola" pitchFamily="82" charset="0"/>
            </a:endParaRPr>
          </a:p>
        </p:txBody>
      </p:sp>
      <p:pic>
        <p:nvPicPr>
          <p:cNvPr id="9218" name="Picture 2"/>
          <p:cNvPicPr>
            <a:picLocks noGrp="1" noChangeAspect="1" noChangeArrowheads="1"/>
          </p:cNvPicPr>
          <p:nvPr>
            <p:ph idx="1"/>
          </p:nvPr>
        </p:nvPicPr>
        <p:blipFill>
          <a:blip r:embed="rId3" cstate="print"/>
          <a:srcRect/>
          <a:stretch>
            <a:fillRect/>
          </a:stretch>
        </p:blipFill>
        <p:spPr bwMode="auto">
          <a:xfrm>
            <a:off x="1115616" y="476672"/>
            <a:ext cx="3960440" cy="2640293"/>
          </a:xfrm>
          <a:prstGeom prst="rect">
            <a:avLst/>
          </a:prstGeom>
          <a:ln>
            <a:noFill/>
          </a:ln>
          <a:effectLst>
            <a:outerShdw blurRad="292100" dist="139700" dir="2700000" algn="tl" rotWithShape="0">
              <a:srgbClr val="333333">
                <a:alpha val="65000"/>
              </a:srgbClr>
            </a:outerShdw>
          </a:effectLst>
        </p:spPr>
      </p:pic>
      <p:pic>
        <p:nvPicPr>
          <p:cNvPr id="9219" name="Picture 3"/>
          <p:cNvPicPr>
            <a:picLocks noChangeAspect="1" noChangeArrowheads="1"/>
          </p:cNvPicPr>
          <p:nvPr/>
        </p:nvPicPr>
        <p:blipFill>
          <a:blip r:embed="rId4" cstate="print"/>
          <a:srcRect/>
          <a:stretch>
            <a:fillRect/>
          </a:stretch>
        </p:blipFill>
        <p:spPr bwMode="auto">
          <a:xfrm>
            <a:off x="1115616" y="3284984"/>
            <a:ext cx="4032448" cy="302702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9512" y="404664"/>
            <a:ext cx="923330" cy="5832648"/>
          </a:xfrm>
          <a:prstGeom prst="rect">
            <a:avLst/>
          </a:prstGeom>
          <a:noFill/>
        </p:spPr>
        <p:txBody>
          <a:bodyPr vert="vert270" wrap="square" rtlCol="0">
            <a:spAutoFit/>
          </a:bodyPr>
          <a:lstStyle/>
          <a:p>
            <a:pPr algn="ctr">
              <a:buFont typeface="Wingdings" pitchFamily="2" charset="2"/>
              <a:buChar char=""/>
            </a:pPr>
            <a:r>
              <a:rPr lang="ru-RU" sz="2400" dirty="0" smtClean="0">
                <a:solidFill>
                  <a:srgbClr val="663300"/>
                </a:solidFill>
                <a:latin typeface="Gabriola" pitchFamily="82" charset="0"/>
              </a:rPr>
              <a:t> «Старинное здание Казенной палаты  и Казначейства»</a:t>
            </a:r>
            <a:endParaRPr lang="ru-RU" sz="2400" dirty="0">
              <a:solidFill>
                <a:srgbClr val="6633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2080" y="908720"/>
            <a:ext cx="3672408" cy="4968552"/>
          </a:xfrm>
          <a:blipFill>
            <a:blip r:embed="rId2" cstate="print"/>
            <a:tile tx="0" ty="0" sx="100000" sy="100000" flip="none" algn="tl"/>
          </a:blipFill>
          <a:ln w="76200" cmpd="dbl">
            <a:solidFill>
              <a:srgbClr val="663300"/>
            </a:solidFill>
            <a:bevel/>
          </a:ln>
        </p:spPr>
        <p:txBody>
          <a:bodyPr/>
          <a:lstStyle/>
          <a:p>
            <a:pPr algn="ctr">
              <a:buFont typeface="Wingdings" pitchFamily="2" charset="2"/>
              <a:buChar char=""/>
            </a:pPr>
            <a:r>
              <a:rPr lang="ru-RU" sz="2000" dirty="0" smtClean="0">
                <a:latin typeface="Gabriola" pitchFamily="82" charset="0"/>
              </a:rPr>
              <a:t>ИСТОРИЧЕСКАЯ СПРАВКА</a:t>
            </a:r>
            <a:br>
              <a:rPr lang="ru-RU" sz="2000" dirty="0" smtClean="0">
                <a:latin typeface="Gabriola" pitchFamily="82" charset="0"/>
              </a:rPr>
            </a:br>
            <a:r>
              <a:rPr lang="ru-RU" sz="2000" dirty="0" smtClean="0">
                <a:latin typeface="Gabriola" pitchFamily="82" charset="0"/>
              </a:rPr>
              <a:t>Тамбовская областная картинная галерея</a:t>
            </a:r>
            <a:br>
              <a:rPr lang="ru-RU" sz="2000" dirty="0" smtClean="0">
                <a:latin typeface="Gabriola" pitchFamily="82" charset="0"/>
              </a:rPr>
            </a:br>
            <a:r>
              <a:rPr lang="ru-RU" sz="1600" dirty="0" smtClean="0">
                <a:latin typeface="Gabriola" pitchFamily="82" charset="0"/>
              </a:rPr>
              <a:t> Здание заложено 1891 г. май 14 дня. При государе императоре Александре III,.</a:t>
            </a:r>
            <a:br>
              <a:rPr lang="ru-RU" sz="1600" dirty="0" smtClean="0">
                <a:latin typeface="Gabriola" pitchFamily="82" charset="0"/>
              </a:rPr>
            </a:br>
            <a:r>
              <a:rPr lang="ru-RU" sz="1600" dirty="0" smtClean="0">
                <a:latin typeface="Gabriola" pitchFamily="82" charset="0"/>
              </a:rPr>
              <a:t>Здание было построено за полтора года с использованием самых современных (по тому времени) строительных материалов. Оно было снабжено водопроводом, канализацией и электричеством. С его вводом город приобрел прекрасное книгохранилище и огромный зал для собрания общественности. Здесь же расположился и историко-этнографический музей. Строительство здания полностью было проведено на средства Э. Д. Нарышкина. В благодарность учредителю в здании был установлен на парадной лестнице и сохранен до наших дней бюст Э. Д. Нарышкину</a:t>
            </a:r>
            <a:r>
              <a:rPr lang="ru-RU" sz="1600" dirty="0" smtClean="0"/>
              <a:t>.</a:t>
            </a:r>
            <a:endParaRPr lang="ru-RU" sz="1600" dirty="0">
              <a:latin typeface="Gabriola" pitchFamily="82" charset="0"/>
            </a:endParaRPr>
          </a:p>
        </p:txBody>
      </p:sp>
      <p:pic>
        <p:nvPicPr>
          <p:cNvPr id="10242" name="Picture 2" descr="D:\ПРОЕКТ ТАМБОВ\карт стар.gif.jpg"/>
          <p:cNvPicPr>
            <a:picLocks noGrp="1" noChangeAspect="1" noChangeArrowheads="1"/>
          </p:cNvPicPr>
          <p:nvPr>
            <p:ph idx="1"/>
          </p:nvPr>
        </p:nvPicPr>
        <p:blipFill>
          <a:blip r:embed="rId3" cstate="print"/>
          <a:srcRect/>
          <a:stretch>
            <a:fillRect/>
          </a:stretch>
        </p:blipFill>
        <p:spPr bwMode="auto">
          <a:xfrm>
            <a:off x="1162422" y="404664"/>
            <a:ext cx="4074624" cy="2448272"/>
          </a:xfrm>
          <a:prstGeom prst="rect">
            <a:avLst/>
          </a:prstGeom>
          <a:ln>
            <a:noFill/>
          </a:ln>
          <a:effectLst>
            <a:outerShdw blurRad="292100" dist="139700" dir="2700000" algn="tl" rotWithShape="0">
              <a:srgbClr val="333333">
                <a:alpha val="65000"/>
              </a:srgbClr>
            </a:outerShdw>
          </a:effectLst>
        </p:spPr>
      </p:pic>
      <p:pic>
        <p:nvPicPr>
          <p:cNvPr id="10244" name="Picture 4" descr="D:\ПРОЕКТ ТАМБОВ\тттт\картинная.jpg"/>
          <p:cNvPicPr>
            <a:picLocks noChangeAspect="1" noChangeArrowheads="1"/>
          </p:cNvPicPr>
          <p:nvPr/>
        </p:nvPicPr>
        <p:blipFill>
          <a:blip r:embed="rId4" cstate="print"/>
          <a:srcRect/>
          <a:stretch>
            <a:fillRect/>
          </a:stretch>
        </p:blipFill>
        <p:spPr bwMode="auto">
          <a:xfrm>
            <a:off x="1115616" y="3356992"/>
            <a:ext cx="3960440" cy="297033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16372709">
            <a:off x="-2370958" y="3216376"/>
            <a:ext cx="5691372" cy="523220"/>
          </a:xfrm>
          <a:prstGeom prst="rect">
            <a:avLst/>
          </a:prstGeom>
          <a:noFill/>
        </p:spPr>
        <p:txBody>
          <a:bodyPr wrap="square" rtlCol="0">
            <a:spAutoFit/>
          </a:bodyPr>
          <a:lstStyle/>
          <a:p>
            <a:pPr algn="ctr">
              <a:buFont typeface="Wingdings" pitchFamily="2" charset="2"/>
              <a:buChar char=""/>
            </a:pPr>
            <a:r>
              <a:rPr lang="ru-RU" sz="2800" dirty="0" smtClean="0">
                <a:solidFill>
                  <a:srgbClr val="663300"/>
                </a:solidFill>
                <a:latin typeface="Gabriola" pitchFamily="82" charset="0"/>
              </a:rPr>
              <a:t>    Тамбовская областная картинная галерея</a:t>
            </a:r>
            <a:endParaRPr lang="ru-RU" sz="2800" dirty="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836712"/>
            <a:ext cx="4680520" cy="5688632"/>
          </a:xfrm>
          <a:blipFill>
            <a:blip r:embed="rId2" cstate="print"/>
            <a:tile tx="0" ty="0" sx="100000" sy="100000" flip="none" algn="tl"/>
          </a:blipFill>
          <a:ln w="57150" cmpd="dbl">
            <a:solidFill>
              <a:srgbClr val="663300"/>
            </a:solidFill>
            <a:bevel/>
          </a:ln>
        </p:spPr>
        <p:txBody>
          <a:bodyPr/>
          <a:lstStyle/>
          <a:p>
            <a:pPr algn="l"/>
            <a:r>
              <a:rPr lang="ru-RU" sz="2000" dirty="0" smtClean="0">
                <a:latin typeface="Gabriola" pitchFamily="82" charset="0"/>
              </a:rPr>
              <a:t>	</a:t>
            </a:r>
            <a:r>
              <a:rPr lang="ru-RU" sz="2400" dirty="0" smtClean="0">
                <a:latin typeface="Gabriola" pitchFamily="82" charset="0"/>
              </a:rPr>
              <a:t>Соборная (Октябрьская) площадь</a:t>
            </a:r>
            <a:br>
              <a:rPr lang="ru-RU" sz="2400" dirty="0" smtClean="0">
                <a:latin typeface="Gabriola" pitchFamily="82" charset="0"/>
              </a:rPr>
            </a:br>
            <a:r>
              <a:rPr lang="ru-RU" sz="2400" dirty="0" smtClean="0">
                <a:latin typeface="Gabriola" pitchFamily="82" charset="0"/>
              </a:rPr>
              <a:t>  	</a:t>
            </a:r>
            <a:r>
              <a:rPr lang="ru-RU" sz="2000" dirty="0" smtClean="0">
                <a:latin typeface="Gabriola" pitchFamily="82" charset="0"/>
              </a:rPr>
              <a:t>Соборная площадь расположена в историческом центре Тамбова и ограничена территорией </a:t>
            </a:r>
            <a:r>
              <a:rPr lang="ru-RU" sz="2000" dirty="0" err="1" smtClean="0">
                <a:latin typeface="Gabriola" pitchFamily="82" charset="0"/>
              </a:rPr>
              <a:t>Спасо-Преображенского</a:t>
            </a:r>
            <a:r>
              <a:rPr lang="ru-RU" sz="2000" dirty="0" smtClean="0">
                <a:latin typeface="Gabriola" pitchFamily="82" charset="0"/>
              </a:rPr>
              <a:t> Кафедрального собора, улицей Степана Разина, городским парком Культуры и Отдыха и территорией Управления федеральной почтовой связи по Тамбовской области. Площадь находится в двух минутах ходьбы от улицы Советской.</a:t>
            </a:r>
            <a:br>
              <a:rPr lang="ru-RU" sz="2000" dirty="0" smtClean="0">
                <a:latin typeface="Gabriola" pitchFamily="82" charset="0"/>
              </a:rPr>
            </a:br>
            <a:r>
              <a:rPr lang="ru-RU" sz="2000" dirty="0" smtClean="0">
                <a:latin typeface="Gabriola" pitchFamily="82" charset="0"/>
              </a:rPr>
              <a:t>Соборная площадь – старейшая из площадей города Тамбова. История её возникновения уходит своими корнями во времена постройки первой тамбовской крепости. Ранее на месте площади находилась открытая площадка перед главными крепостными воротами. Эта площадка предназначалась для построений и общего сбора защитников крепости. От слова «сбор» площадь и получила своё название - Соборной</a:t>
            </a:r>
            <a:r>
              <a:rPr lang="ru-RU" sz="2000" dirty="0" smtClean="0"/>
              <a:t>.</a:t>
            </a:r>
            <a:endParaRPr lang="ru-RU" dirty="0"/>
          </a:p>
        </p:txBody>
      </p:sp>
      <p:pic>
        <p:nvPicPr>
          <p:cNvPr id="61442" name="Picture 2"/>
          <p:cNvPicPr>
            <a:picLocks noChangeAspect="1" noChangeArrowheads="1"/>
          </p:cNvPicPr>
          <p:nvPr/>
        </p:nvPicPr>
        <p:blipFill>
          <a:blip r:embed="rId3" cstate="print"/>
          <a:srcRect/>
          <a:stretch>
            <a:fillRect/>
          </a:stretch>
        </p:blipFill>
        <p:spPr bwMode="auto">
          <a:xfrm>
            <a:off x="1187625" y="332656"/>
            <a:ext cx="1944216" cy="1458162"/>
          </a:xfrm>
          <a:prstGeom prst="rect">
            <a:avLst/>
          </a:prstGeom>
          <a:noFill/>
          <a:ln w="9525">
            <a:noFill/>
            <a:miter lim="800000"/>
            <a:headEnd/>
            <a:tailEnd/>
          </a:ln>
        </p:spPr>
      </p:pic>
      <p:sp>
        <p:nvSpPr>
          <p:cNvPr id="6" name="TextBox 5"/>
          <p:cNvSpPr txBox="1"/>
          <p:nvPr/>
        </p:nvSpPr>
        <p:spPr>
          <a:xfrm>
            <a:off x="4139952" y="332656"/>
            <a:ext cx="3339376" cy="461665"/>
          </a:xfrm>
          <a:prstGeom prst="rect">
            <a:avLst/>
          </a:prstGeom>
          <a:noFill/>
        </p:spPr>
        <p:txBody>
          <a:bodyPr wrap="none" rtlCol="0">
            <a:spAutoFit/>
          </a:bodyPr>
          <a:lstStyle/>
          <a:p>
            <a:pPr algn="ctr">
              <a:buFont typeface="Wingdings" pitchFamily="2" charset="2"/>
              <a:buChar char=""/>
            </a:pPr>
            <a:r>
              <a:rPr lang="ru-RU" sz="2400" b="1" dirty="0" smtClean="0">
                <a:solidFill>
                  <a:srgbClr val="663300"/>
                </a:solidFill>
                <a:latin typeface="Gabriola" pitchFamily="82" charset="0"/>
              </a:rPr>
              <a:t>ИСТОРИЧЕСКАЯ СПРАВКА</a:t>
            </a:r>
            <a:endParaRPr lang="ru-RU" sz="2400" b="1" dirty="0">
              <a:solidFill>
                <a:srgbClr val="663300"/>
              </a:solidFill>
              <a:latin typeface="Gabriola" pitchFamily="82" charset="0"/>
            </a:endParaRPr>
          </a:p>
        </p:txBody>
      </p:sp>
      <p:sp>
        <p:nvSpPr>
          <p:cNvPr id="5" name="Прямоугольник 4"/>
          <p:cNvSpPr/>
          <p:nvPr/>
        </p:nvSpPr>
        <p:spPr>
          <a:xfrm rot="16432162">
            <a:off x="-1639306" y="2501643"/>
            <a:ext cx="4572000" cy="954107"/>
          </a:xfrm>
          <a:prstGeom prst="rect">
            <a:avLst/>
          </a:prstGeom>
        </p:spPr>
        <p:txBody>
          <a:bodyPr>
            <a:spAutoFit/>
          </a:bodyPr>
          <a:lstStyle/>
          <a:p>
            <a:pPr>
              <a:buFont typeface="Wingdings" pitchFamily="2" charset="2"/>
              <a:buChar char=""/>
            </a:pPr>
            <a:r>
              <a:rPr lang="ru-RU" sz="2800" dirty="0" smtClean="0">
                <a:solidFill>
                  <a:srgbClr val="663300"/>
                </a:solidFill>
                <a:latin typeface="Gabriola" pitchFamily="82" charset="0"/>
              </a:rPr>
              <a:t> Соборная площадь. </a:t>
            </a:r>
          </a:p>
          <a:p>
            <a:pPr>
              <a:buFont typeface="Wingdings" pitchFamily="2" charset="2"/>
              <a:buChar char=""/>
            </a:pPr>
            <a:r>
              <a:rPr lang="ru-RU" sz="2800" dirty="0" smtClean="0">
                <a:solidFill>
                  <a:srgbClr val="663300"/>
                </a:solidFill>
                <a:latin typeface="Gabriola" pitchFamily="82" charset="0"/>
              </a:rPr>
              <a:t>  Вечный огонь</a:t>
            </a:r>
            <a:endParaRPr lang="ru-RU" sz="2800" dirty="0">
              <a:solidFill>
                <a:srgbClr val="663300"/>
              </a:solidFill>
            </a:endParaRPr>
          </a:p>
        </p:txBody>
      </p:sp>
      <p:pic>
        <p:nvPicPr>
          <p:cNvPr id="1026" name="Picture 2" descr="D:\ПРОЕКТ ТАМБОВ\1.jpg"/>
          <p:cNvPicPr>
            <a:picLocks noChangeAspect="1" noChangeArrowheads="1"/>
          </p:cNvPicPr>
          <p:nvPr/>
        </p:nvPicPr>
        <p:blipFill>
          <a:blip r:embed="rId4" cstate="print"/>
          <a:srcRect/>
          <a:stretch>
            <a:fillRect/>
          </a:stretch>
        </p:blipFill>
        <p:spPr bwMode="auto">
          <a:xfrm>
            <a:off x="1187624" y="1916832"/>
            <a:ext cx="1983410" cy="1224136"/>
          </a:xfrm>
          <a:prstGeom prst="rect">
            <a:avLst/>
          </a:prstGeom>
          <a:noFill/>
        </p:spPr>
      </p:pic>
      <p:pic>
        <p:nvPicPr>
          <p:cNvPr id="1027" name="Picture 3" descr="D:\ПРОЕКТ ТАМБОВ\12.jpg"/>
          <p:cNvPicPr>
            <a:picLocks noChangeAspect="1" noChangeArrowheads="1"/>
          </p:cNvPicPr>
          <p:nvPr/>
        </p:nvPicPr>
        <p:blipFill>
          <a:blip r:embed="rId5" cstate="print"/>
          <a:srcRect/>
          <a:stretch>
            <a:fillRect/>
          </a:stretch>
        </p:blipFill>
        <p:spPr bwMode="auto">
          <a:xfrm>
            <a:off x="1115616" y="3284984"/>
            <a:ext cx="2166541" cy="20882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 семьи\2011\01.05.2011\P1050274.JPG"/>
          <p:cNvPicPr>
            <a:picLocks noGrp="1" noChangeAspect="1" noChangeArrowheads="1"/>
          </p:cNvPicPr>
          <p:nvPr>
            <p:ph idx="1"/>
          </p:nvPr>
        </p:nvPicPr>
        <p:blipFill>
          <a:blip r:embed="rId2" cstate="print"/>
          <a:srcRect/>
          <a:stretch>
            <a:fillRect/>
          </a:stretch>
        </p:blipFill>
        <p:spPr bwMode="auto">
          <a:xfrm>
            <a:off x="5076056" y="415262"/>
            <a:ext cx="3384376" cy="2538282"/>
          </a:xfrm>
          <a:prstGeom prst="rect">
            <a:avLst/>
          </a:prstGeom>
          <a:ln>
            <a:noFill/>
          </a:ln>
          <a:effectLst>
            <a:outerShdw blurRad="292100" dist="139700" dir="2700000" algn="tl" rotWithShape="0">
              <a:srgbClr val="333333">
                <a:alpha val="65000"/>
              </a:srgbClr>
            </a:outerShdw>
          </a:effectLst>
        </p:spPr>
      </p:pic>
      <p:pic>
        <p:nvPicPr>
          <p:cNvPr id="2051" name="Picture 3" descr="D:\Фото семьи\2011\01.05.2011\P1050273.JPG"/>
          <p:cNvPicPr>
            <a:picLocks noChangeAspect="1" noChangeArrowheads="1"/>
          </p:cNvPicPr>
          <p:nvPr/>
        </p:nvPicPr>
        <p:blipFill>
          <a:blip r:embed="rId3" cstate="print"/>
          <a:srcRect/>
          <a:stretch>
            <a:fillRect/>
          </a:stretch>
        </p:blipFill>
        <p:spPr bwMode="auto">
          <a:xfrm>
            <a:off x="1403648" y="404664"/>
            <a:ext cx="3456384" cy="2592288"/>
          </a:xfrm>
          <a:prstGeom prst="rect">
            <a:avLst/>
          </a:prstGeom>
          <a:ln>
            <a:noFill/>
          </a:ln>
          <a:effectLst>
            <a:outerShdw blurRad="292100" dist="139700" dir="2700000" algn="tl" rotWithShape="0">
              <a:srgbClr val="333333">
                <a:alpha val="65000"/>
              </a:srgbClr>
            </a:outerShdw>
          </a:effectLst>
        </p:spPr>
      </p:pic>
      <p:pic>
        <p:nvPicPr>
          <p:cNvPr id="2052" name="Picture 4" descr="D:\Фото семьи\2011\01.05.2011\P1050276.JPG"/>
          <p:cNvPicPr>
            <a:picLocks noChangeAspect="1" noChangeArrowheads="1"/>
          </p:cNvPicPr>
          <p:nvPr/>
        </p:nvPicPr>
        <p:blipFill>
          <a:blip r:embed="rId4" cstate="print"/>
          <a:srcRect/>
          <a:stretch>
            <a:fillRect/>
          </a:stretch>
        </p:blipFill>
        <p:spPr bwMode="auto">
          <a:xfrm>
            <a:off x="1475656" y="2996951"/>
            <a:ext cx="2664296" cy="3552395"/>
          </a:xfrm>
          <a:prstGeom prst="rect">
            <a:avLst/>
          </a:prstGeom>
          <a:ln>
            <a:noFill/>
          </a:ln>
          <a:effectLst>
            <a:outerShdw blurRad="292100" dist="139700" dir="2700000" algn="tl" rotWithShape="0">
              <a:srgbClr val="333333">
                <a:alpha val="65000"/>
              </a:srgbClr>
            </a:outerShdw>
          </a:effectLst>
        </p:spPr>
      </p:pic>
      <p:pic>
        <p:nvPicPr>
          <p:cNvPr id="2053" name="Picture 5" descr="D:\Фото семьи\2011\01.05.2011\P1050280.JPG"/>
          <p:cNvPicPr>
            <a:picLocks noChangeAspect="1" noChangeArrowheads="1"/>
          </p:cNvPicPr>
          <p:nvPr/>
        </p:nvPicPr>
        <p:blipFill>
          <a:blip r:embed="rId5" cstate="print"/>
          <a:srcRect/>
          <a:stretch>
            <a:fillRect/>
          </a:stretch>
        </p:blipFill>
        <p:spPr bwMode="auto">
          <a:xfrm>
            <a:off x="4499992" y="2994842"/>
            <a:ext cx="3384376" cy="3417428"/>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rot="16200000">
            <a:off x="-428267" y="3026551"/>
            <a:ext cx="2206053"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Вечный огонь</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635896" y="260648"/>
            <a:ext cx="5221088" cy="3096344"/>
          </a:xfrm>
          <a:blipFill>
            <a:blip r:embed="rId2" cstate="print"/>
            <a:tile tx="0" ty="0" sx="100000" sy="100000" flip="none" algn="tl"/>
          </a:blipFill>
          <a:ln w="57150" cmpd="dbl">
            <a:solidFill>
              <a:srgbClr val="663300"/>
            </a:solidFill>
            <a:bevel/>
          </a:ln>
        </p:spPr>
        <p:txBody>
          <a:bodyPr/>
          <a:lstStyle/>
          <a:p>
            <a:pPr algn="l">
              <a:buFont typeface="Wingdings" pitchFamily="2" charset="2"/>
              <a:buChar char=""/>
            </a:pPr>
            <a:r>
              <a:rPr lang="en-US" sz="1600" dirty="0" smtClean="0">
                <a:latin typeface="Gabriola" pitchFamily="82" charset="0"/>
              </a:rPr>
              <a:t>  </a:t>
            </a:r>
            <a:r>
              <a:rPr lang="ru-RU" sz="1600" dirty="0" smtClean="0">
                <a:latin typeface="Gabriola" pitchFamily="82" charset="0"/>
              </a:rPr>
              <a:t>ИСТОРИЧЕСКАЯ СПРАВКА</a:t>
            </a:r>
            <a:r>
              <a:rPr lang="en-US" sz="1600" dirty="0" smtClean="0">
                <a:latin typeface="Gabriola" pitchFamily="82" charset="0"/>
              </a:rPr>
              <a:t/>
            </a:r>
            <a:br>
              <a:rPr lang="en-US" sz="1600" dirty="0" smtClean="0">
                <a:latin typeface="Gabriola" pitchFamily="82" charset="0"/>
              </a:rPr>
            </a:br>
            <a:r>
              <a:rPr lang="ru-RU" sz="1600" dirty="0" smtClean="0">
                <a:latin typeface="Gabriola" pitchFamily="82" charset="0"/>
              </a:rPr>
              <a:t>	    Музей истории медицины был открыт 29 февраля 1978 г. на базе частной коллекции тамбовского врача Петра Михайловича Крылова (1915 - 1985), собравшего материалы по истории развития медицины на </a:t>
            </a:r>
            <a:r>
              <a:rPr lang="ru-RU" sz="1600" dirty="0" err="1" smtClean="0">
                <a:latin typeface="Gabriola" pitchFamily="82" charset="0"/>
              </a:rPr>
              <a:t>Тамбовщине</a:t>
            </a:r>
            <a:r>
              <a:rPr lang="ru-RU" sz="1600" dirty="0" smtClean="0">
                <a:latin typeface="Gabriola" pitchFamily="82" charset="0"/>
              </a:rPr>
              <a:t>. В настоящее время это единственный в Центрально-Черноземной области музей, посвященный истории здравоохранения отдельного края. Уникальность собрания заключается в персонифицированном подходе к отражению истории медицины в области. </a:t>
            </a:r>
            <a:br>
              <a:rPr lang="ru-RU" sz="1600" dirty="0" smtClean="0">
                <a:latin typeface="Gabriola" pitchFamily="82" charset="0"/>
              </a:rPr>
            </a:br>
            <a:r>
              <a:rPr lang="ru-RU" sz="1600" dirty="0" smtClean="0">
                <a:latin typeface="Gabriola" pitchFamily="82" charset="0"/>
              </a:rPr>
              <a:t>    Здание музея - образец широко распространенных усадебных домов начала XIX в., строго выдержанное в стиле классицизма. Является памятником архитектуры областного значения. В прошлом - усадьба О.Г.Лукьяненко</a:t>
            </a:r>
            <a:r>
              <a:rPr lang="ru-RU" sz="1200" dirty="0" smtClean="0">
                <a:latin typeface="Gabriola" pitchFamily="82" charset="0"/>
              </a:rPr>
              <a:t>.</a:t>
            </a:r>
            <a:endParaRPr lang="ru-RU" dirty="0"/>
          </a:p>
        </p:txBody>
      </p:sp>
      <p:pic>
        <p:nvPicPr>
          <p:cNvPr id="1026" name="Picture 2" descr="D:\ЯБЛОНОКА\Музей медицины\CIMG2982.JPG"/>
          <p:cNvPicPr>
            <a:picLocks noChangeAspect="1" noChangeArrowheads="1"/>
          </p:cNvPicPr>
          <p:nvPr/>
        </p:nvPicPr>
        <p:blipFill>
          <a:blip r:embed="rId3" cstate="print"/>
          <a:srcRect/>
          <a:stretch>
            <a:fillRect/>
          </a:stretch>
        </p:blipFill>
        <p:spPr bwMode="auto">
          <a:xfrm>
            <a:off x="395536" y="404664"/>
            <a:ext cx="3168352" cy="2376264"/>
          </a:xfrm>
          <a:prstGeom prst="rect">
            <a:avLst/>
          </a:prstGeom>
          <a:noFill/>
        </p:spPr>
      </p:pic>
      <p:pic>
        <p:nvPicPr>
          <p:cNvPr id="1027" name="Picture 3" descr="D:\ЯБЛОНОКА\Музей медицины\CIMG2993.JPG"/>
          <p:cNvPicPr>
            <a:picLocks noChangeAspect="1" noChangeArrowheads="1"/>
          </p:cNvPicPr>
          <p:nvPr/>
        </p:nvPicPr>
        <p:blipFill>
          <a:blip r:embed="rId4" cstate="print"/>
          <a:srcRect/>
          <a:stretch>
            <a:fillRect/>
          </a:stretch>
        </p:blipFill>
        <p:spPr bwMode="auto">
          <a:xfrm>
            <a:off x="899592" y="2996952"/>
            <a:ext cx="2664296" cy="3552395"/>
          </a:xfrm>
          <a:prstGeom prst="rect">
            <a:avLst/>
          </a:prstGeom>
          <a:noFill/>
        </p:spPr>
      </p:pic>
      <p:pic>
        <p:nvPicPr>
          <p:cNvPr id="1028" name="Picture 4" descr="D:\ЯБЛОНОКА\Музей медицины\CIMG2998.JPG"/>
          <p:cNvPicPr>
            <a:picLocks noChangeAspect="1" noChangeArrowheads="1"/>
          </p:cNvPicPr>
          <p:nvPr/>
        </p:nvPicPr>
        <p:blipFill>
          <a:blip r:embed="rId5" cstate="print"/>
          <a:srcRect/>
          <a:stretch>
            <a:fillRect/>
          </a:stretch>
        </p:blipFill>
        <p:spPr bwMode="auto">
          <a:xfrm>
            <a:off x="4067944" y="3429000"/>
            <a:ext cx="4176464" cy="3132348"/>
          </a:xfrm>
          <a:prstGeom prst="rect">
            <a:avLst/>
          </a:prstGeom>
          <a:noFill/>
        </p:spPr>
      </p:pic>
      <p:sp>
        <p:nvSpPr>
          <p:cNvPr id="6" name="Прямоугольник 5"/>
          <p:cNvSpPr/>
          <p:nvPr/>
        </p:nvSpPr>
        <p:spPr>
          <a:xfrm rot="16200000">
            <a:off x="-787065" y="4198409"/>
            <a:ext cx="2600392"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Музей медицины</a:t>
            </a:r>
            <a:endParaRPr lang="ru-RU" sz="2800" dirty="0">
              <a:solidFill>
                <a:srgbClr val="6633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endParaRPr lang="ru-RU" dirty="0"/>
          </a:p>
        </p:txBody>
      </p:sp>
      <p:pic>
        <p:nvPicPr>
          <p:cNvPr id="2050" name="Picture 2" descr="D:\ПРОЕКТ ТАМБОВ\2222222222222.jpg"/>
          <p:cNvPicPr>
            <a:picLocks noGrp="1" noChangeAspect="1" noChangeArrowheads="1"/>
          </p:cNvPicPr>
          <p:nvPr>
            <p:ph idx="1"/>
          </p:nvPr>
        </p:nvPicPr>
        <p:blipFill>
          <a:blip r:embed="rId2" cstate="print"/>
          <a:srcRect/>
          <a:stretch>
            <a:fillRect/>
          </a:stretch>
        </p:blipFill>
        <p:spPr bwMode="auto">
          <a:xfrm>
            <a:off x="1115616" y="620688"/>
            <a:ext cx="3384376" cy="2538282"/>
          </a:xfrm>
          <a:prstGeom prst="rect">
            <a:avLst/>
          </a:prstGeom>
          <a:ln>
            <a:noFill/>
          </a:ln>
          <a:effectLst>
            <a:outerShdw blurRad="292100" dist="139700" dir="2700000" algn="tl" rotWithShape="0">
              <a:srgbClr val="333333">
                <a:alpha val="65000"/>
              </a:srgbClr>
            </a:outerShdw>
          </a:effectLst>
        </p:spPr>
      </p:pic>
      <p:pic>
        <p:nvPicPr>
          <p:cNvPr id="2051" name="Picture 3" descr="D:\ПРОЕКТ ТАМБОВ\s640x480.jpg"/>
          <p:cNvPicPr>
            <a:picLocks noChangeAspect="1" noChangeArrowheads="1"/>
          </p:cNvPicPr>
          <p:nvPr/>
        </p:nvPicPr>
        <p:blipFill>
          <a:blip r:embed="rId3" cstate="print"/>
          <a:srcRect/>
          <a:stretch>
            <a:fillRect/>
          </a:stretch>
        </p:blipFill>
        <p:spPr bwMode="auto">
          <a:xfrm>
            <a:off x="1115616" y="3429000"/>
            <a:ext cx="3384376" cy="2538282"/>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4716016" y="1124744"/>
            <a:ext cx="3168352" cy="4647426"/>
          </a:xfrm>
          <a:prstGeom prst="rect">
            <a:avLst/>
          </a:prstGeom>
          <a:blipFill>
            <a:blip r:embed="rId4" cstate="print"/>
            <a:tile tx="0" ty="0" sx="100000" sy="100000" flip="none" algn="tl"/>
          </a:blipFill>
          <a:ln w="57150" cmpd="dbl">
            <a:solidFill>
              <a:srgbClr val="663300"/>
            </a:solidFill>
          </a:ln>
        </p:spPr>
        <p:txBody>
          <a:bodyPr wrap="square">
            <a:spAutoFit/>
          </a:bodyPr>
          <a:lstStyle/>
          <a:p>
            <a:pPr algn="ctr">
              <a:buFont typeface="Wingdings" pitchFamily="2" charset="2"/>
              <a:buChar char=""/>
            </a:pPr>
            <a:r>
              <a:rPr lang="ru-RU" sz="4400" b="1" dirty="0" smtClean="0">
                <a:solidFill>
                  <a:srgbClr val="663300"/>
                </a:solidFill>
                <a:latin typeface="Gabriola" pitchFamily="82" charset="0"/>
              </a:rPr>
              <a:t> </a:t>
            </a:r>
            <a:r>
              <a:rPr lang="ru-RU" sz="2800" b="1" dirty="0" smtClean="0">
                <a:solidFill>
                  <a:srgbClr val="663300"/>
                </a:solidFill>
                <a:latin typeface="Gabriola" pitchFamily="82" charset="0"/>
              </a:rPr>
              <a:t>  У зеленого Тамбова много неба голубого,</a:t>
            </a:r>
            <a:br>
              <a:rPr lang="ru-RU" sz="2800" b="1" dirty="0" smtClean="0">
                <a:solidFill>
                  <a:srgbClr val="663300"/>
                </a:solidFill>
                <a:latin typeface="Gabriola" pitchFamily="82" charset="0"/>
              </a:rPr>
            </a:br>
            <a:r>
              <a:rPr lang="ru-RU" sz="2800" b="1" dirty="0" smtClean="0">
                <a:solidFill>
                  <a:srgbClr val="663300"/>
                </a:solidFill>
                <a:latin typeface="Gabriola" pitchFamily="82" charset="0"/>
              </a:rPr>
              <a:t>много яблок, много хлеба, </a:t>
            </a:r>
          </a:p>
          <a:p>
            <a:pPr algn="ctr"/>
            <a:r>
              <a:rPr lang="ru-RU" sz="2800" b="1" dirty="0" smtClean="0">
                <a:solidFill>
                  <a:srgbClr val="663300"/>
                </a:solidFill>
                <a:latin typeface="Gabriola" pitchFamily="82" charset="0"/>
              </a:rPr>
              <a:t>а зимой снега по грудь....</a:t>
            </a:r>
            <a:br>
              <a:rPr lang="ru-RU" sz="2800" b="1" dirty="0" smtClean="0">
                <a:solidFill>
                  <a:srgbClr val="663300"/>
                </a:solidFill>
                <a:latin typeface="Gabriola" pitchFamily="82" charset="0"/>
              </a:rPr>
            </a:br>
            <a:r>
              <a:rPr lang="ru-RU" sz="2800" b="1" dirty="0" smtClean="0">
                <a:solidFill>
                  <a:srgbClr val="663300"/>
                </a:solidFill>
                <a:latin typeface="Gabriola" pitchFamily="82" charset="0"/>
              </a:rPr>
              <a:t>          Впереди него Россия, позади него Россия,</a:t>
            </a:r>
            <a:br>
              <a:rPr lang="ru-RU" sz="2800" b="1" dirty="0" smtClean="0">
                <a:solidFill>
                  <a:srgbClr val="663300"/>
                </a:solidFill>
                <a:latin typeface="Gabriola" pitchFamily="82" charset="0"/>
              </a:rPr>
            </a:br>
            <a:r>
              <a:rPr lang="ru-RU" sz="2800" b="1" dirty="0" smtClean="0">
                <a:solidFill>
                  <a:srgbClr val="663300"/>
                </a:solidFill>
                <a:latin typeface="Gabriola" pitchFamily="82" charset="0"/>
              </a:rPr>
              <a:t>С четырех сторон Россия, а над пятой - млечный путь…</a:t>
            </a:r>
          </a:p>
          <a:p>
            <a:pPr algn="ctr"/>
            <a:r>
              <a:rPr lang="ru-RU" sz="2800" b="1" dirty="0" err="1" smtClean="0">
                <a:solidFill>
                  <a:srgbClr val="663300"/>
                </a:solidFill>
                <a:latin typeface="Gabriola" pitchFamily="82" charset="0"/>
              </a:rPr>
              <a:t>Л.Ошанин</a:t>
            </a:r>
            <a:endParaRPr lang="ru-RU" sz="2800" b="1" dirty="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39952" y="1484784"/>
            <a:ext cx="3960439" cy="4893647"/>
          </a:xfrm>
          <a:prstGeom prst="rect">
            <a:avLst/>
          </a:prstGeom>
          <a:blipFill>
            <a:blip r:embed="rId3" cstate="print"/>
            <a:tile tx="0" ty="0" sx="100000" sy="100000" flip="none" algn="tl"/>
          </a:blipFill>
          <a:ln w="57150" cmpd="dbl">
            <a:solidFill>
              <a:schemeClr val="tx1"/>
            </a:solidFill>
          </a:ln>
        </p:spPr>
        <p:txBody>
          <a:bodyPr wrap="square" rtlCol="0">
            <a:spAutoFit/>
          </a:bodyPr>
          <a:lstStyle/>
          <a:p>
            <a:r>
              <a:rPr lang="ru-RU" sz="2400" dirty="0" smtClean="0">
                <a:solidFill>
                  <a:srgbClr val="663300"/>
                </a:solidFill>
                <a:latin typeface="Gabriola" pitchFamily="82" charset="0"/>
              </a:rPr>
              <a:t>Ул. Советская  Старейшая и центральная улица города Тамбова. Первая тамбовская улица, ставшая впоследствии одним из участков Советской, появилась вдоль границы тамбовской крепости и состояла из домиков строителей крепости выстроенных в ряд. С ростом города росла и его центральная улица. Различные участки улицы в разное время носили название Астраханской, Варваринской, </a:t>
            </a:r>
            <a:r>
              <a:rPr lang="ru-RU" sz="2400" dirty="0" err="1" smtClean="0">
                <a:solidFill>
                  <a:srgbClr val="663300"/>
                </a:solidFill>
                <a:latin typeface="Gabriola" pitchFamily="82" charset="0"/>
              </a:rPr>
              <a:t>Большой,Дворцовой</a:t>
            </a:r>
            <a:r>
              <a:rPr lang="ru-RU" sz="2400" dirty="0" smtClean="0">
                <a:solidFill>
                  <a:srgbClr val="663300"/>
                </a:solidFill>
                <a:latin typeface="Gabriola" pitchFamily="82" charset="0"/>
              </a:rPr>
              <a:t>, </a:t>
            </a:r>
            <a:r>
              <a:rPr lang="ru-RU" sz="2400" dirty="0" err="1" smtClean="0">
                <a:solidFill>
                  <a:srgbClr val="663300"/>
                </a:solidFill>
                <a:latin typeface="Gabriola" pitchFamily="82" charset="0"/>
              </a:rPr>
              <a:t>Моршанской</a:t>
            </a:r>
            <a:r>
              <a:rPr lang="ru-RU" sz="2400" dirty="0" smtClean="0">
                <a:latin typeface="Gabriola" pitchFamily="82" charset="0"/>
              </a:rPr>
              <a:t>.</a:t>
            </a:r>
            <a:endParaRPr lang="ru-RU" sz="2400" dirty="0">
              <a:latin typeface="Gabriola" pitchFamily="82" charset="0"/>
            </a:endParaRPr>
          </a:p>
        </p:txBody>
      </p:sp>
      <p:sp>
        <p:nvSpPr>
          <p:cNvPr id="7" name="Прямоугольник 6"/>
          <p:cNvSpPr/>
          <p:nvPr/>
        </p:nvSpPr>
        <p:spPr>
          <a:xfrm rot="16200000">
            <a:off x="-1643408" y="2805217"/>
            <a:ext cx="4572000" cy="954107"/>
          </a:xfrm>
          <a:prstGeom prst="rect">
            <a:avLst/>
          </a:prstGeom>
        </p:spPr>
        <p:txBody>
          <a:bodyPr>
            <a:spAutoFit/>
          </a:bodyPr>
          <a:lstStyle/>
          <a:p>
            <a:pPr>
              <a:buFont typeface="Wingdings" pitchFamily="2" charset="2"/>
              <a:buChar char=""/>
            </a:pPr>
            <a:r>
              <a:rPr lang="ru-RU" sz="2800" dirty="0" smtClean="0">
                <a:solidFill>
                  <a:srgbClr val="663300"/>
                </a:solidFill>
                <a:latin typeface="Gabriola" pitchFamily="82" charset="0"/>
              </a:rPr>
              <a:t>  ул. Советская</a:t>
            </a:r>
          </a:p>
          <a:p>
            <a:pPr>
              <a:buFont typeface="Wingdings" pitchFamily="2" charset="2"/>
              <a:buChar char=""/>
            </a:pPr>
            <a:r>
              <a:rPr lang="ru-RU" sz="2800" dirty="0" smtClean="0">
                <a:solidFill>
                  <a:srgbClr val="663300"/>
                </a:solidFill>
                <a:latin typeface="Gabriola" pitchFamily="82" charset="0"/>
              </a:rPr>
              <a:t>  ул. Интернациональная</a:t>
            </a:r>
            <a:endParaRPr lang="ru-RU" sz="2800" dirty="0">
              <a:solidFill>
                <a:srgbClr val="663300"/>
              </a:solidFill>
            </a:endParaRPr>
          </a:p>
        </p:txBody>
      </p:sp>
      <p:sp>
        <p:nvSpPr>
          <p:cNvPr id="11" name="Прямоугольник 10"/>
          <p:cNvSpPr/>
          <p:nvPr/>
        </p:nvSpPr>
        <p:spPr>
          <a:xfrm>
            <a:off x="1691680" y="476672"/>
            <a:ext cx="3744416" cy="830997"/>
          </a:xfrm>
          <a:prstGeom prst="rect">
            <a:avLst/>
          </a:prstGeom>
          <a:blipFill>
            <a:blip r:embed="rId3" cstate="print"/>
            <a:tile tx="0" ty="0" sx="100000" sy="100000" flip="none" algn="tl"/>
          </a:blipFill>
          <a:ln w="57150" cmpd="dbl">
            <a:solidFill>
              <a:srgbClr val="663300"/>
            </a:solidFill>
          </a:ln>
        </p:spPr>
        <p:txBody>
          <a:bodyPr wrap="square">
            <a:spAutoFit/>
          </a:bodyPr>
          <a:lstStyle/>
          <a:p>
            <a:pPr algn="ctr">
              <a:buFont typeface="Wingdings" pitchFamily="2" charset="2"/>
              <a:buChar char=""/>
            </a:pPr>
            <a:r>
              <a:rPr lang="en-US" sz="2400" b="1" dirty="0" smtClean="0">
                <a:solidFill>
                  <a:srgbClr val="663300"/>
                </a:solidFill>
                <a:latin typeface="Gabriola" pitchFamily="82" charset="0"/>
              </a:rPr>
              <a:t>   </a:t>
            </a:r>
            <a:r>
              <a:rPr lang="ru-RU" sz="2400" b="1" dirty="0" smtClean="0">
                <a:solidFill>
                  <a:srgbClr val="663300"/>
                </a:solidFill>
                <a:latin typeface="Gabriola" pitchFamily="82" charset="0"/>
              </a:rPr>
              <a:t>ИСТОРИЧЕСКАЯ СПРАВКА        </a:t>
            </a:r>
            <a:endParaRPr lang="en-US" sz="2400" b="1" dirty="0" smtClean="0">
              <a:solidFill>
                <a:srgbClr val="663300"/>
              </a:solidFill>
              <a:latin typeface="Gabriola" pitchFamily="82" charset="0"/>
            </a:endParaRPr>
          </a:p>
          <a:p>
            <a:pPr algn="ctr"/>
            <a:r>
              <a:rPr lang="ru-RU" sz="2400" b="1" dirty="0" smtClean="0">
                <a:solidFill>
                  <a:srgbClr val="663300"/>
                </a:solidFill>
                <a:latin typeface="Gabriola" pitchFamily="82" charset="0"/>
              </a:rPr>
              <a:t>улица   Советская</a:t>
            </a:r>
            <a:endParaRPr lang="ru-RU" sz="2400" b="1" dirty="0">
              <a:solidFill>
                <a:srgbClr val="663300"/>
              </a:solidFill>
            </a:endParaRPr>
          </a:p>
        </p:txBody>
      </p:sp>
      <p:pic>
        <p:nvPicPr>
          <p:cNvPr id="1026" name="Picture 2" descr="D:\Фото семьи\Новая папка\фото\101_PANA\P1010547.JPG"/>
          <p:cNvPicPr>
            <a:picLocks noChangeAspect="1" noChangeArrowheads="1"/>
          </p:cNvPicPr>
          <p:nvPr/>
        </p:nvPicPr>
        <p:blipFill>
          <a:blip r:embed="rId4" cstate="print"/>
          <a:srcRect/>
          <a:stretch>
            <a:fillRect/>
          </a:stretch>
        </p:blipFill>
        <p:spPr bwMode="auto">
          <a:xfrm>
            <a:off x="1475656" y="1412776"/>
            <a:ext cx="1368152" cy="1824203"/>
          </a:xfrm>
          <a:prstGeom prst="rect">
            <a:avLst/>
          </a:prstGeom>
          <a:noFill/>
        </p:spPr>
      </p:pic>
      <p:pic>
        <p:nvPicPr>
          <p:cNvPr id="1027" name="Picture 3"/>
          <p:cNvPicPr>
            <a:picLocks noChangeAspect="1" noChangeArrowheads="1"/>
          </p:cNvPicPr>
          <p:nvPr/>
        </p:nvPicPr>
        <p:blipFill>
          <a:blip r:embed="rId5" cstate="print"/>
          <a:srcRect/>
          <a:stretch>
            <a:fillRect/>
          </a:stretch>
        </p:blipFill>
        <p:spPr bwMode="auto">
          <a:xfrm>
            <a:off x="1475656" y="3356992"/>
            <a:ext cx="2471936" cy="1606758"/>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1475656" y="4941168"/>
            <a:ext cx="2255912" cy="16919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259632" y="274638"/>
            <a:ext cx="7427168" cy="1498178"/>
          </a:xfrm>
          <a:blipFill>
            <a:blip r:embed="rId2" cstate="print"/>
            <a:tile tx="0" ty="0" sx="100000" sy="100000" flip="none" algn="tl"/>
          </a:blipFill>
          <a:ln w="57150" cmpd="dbl">
            <a:solidFill>
              <a:srgbClr val="663300"/>
            </a:solidFill>
          </a:ln>
        </p:spPr>
        <p:txBody>
          <a:bodyPr/>
          <a:lstStyle/>
          <a:p>
            <a:pPr algn="l">
              <a:buFont typeface="Wingdings" pitchFamily="2" charset="2"/>
              <a:buChar char=""/>
            </a:pPr>
            <a:r>
              <a:rPr lang="ru-RU" sz="2400" dirty="0" smtClean="0">
                <a:latin typeface="Gabriola" pitchFamily="82" charset="0"/>
              </a:rPr>
              <a:t>ИСТОРИЧЕСКАЯ СПРАВКА   улица   Советская</a:t>
            </a:r>
            <a:r>
              <a:rPr lang="ru-RU" sz="1200" dirty="0" smtClean="0">
                <a:latin typeface="Gabriola" pitchFamily="82" charset="0"/>
              </a:rPr>
              <a:t/>
            </a:r>
            <a:br>
              <a:rPr lang="ru-RU" sz="1200" dirty="0" smtClean="0">
                <a:latin typeface="Gabriola" pitchFamily="82" charset="0"/>
              </a:rPr>
            </a:br>
            <a:r>
              <a:rPr lang="ru-RU" sz="1200" dirty="0" smtClean="0"/>
              <a:t> На углу Советской и Интернациональной располагается здание средней школы № 1</a:t>
            </a:r>
            <a:br>
              <a:rPr lang="ru-RU" sz="1200" dirty="0" smtClean="0"/>
            </a:br>
            <a:r>
              <a:rPr lang="ru-RU" sz="1200" dirty="0" smtClean="0"/>
              <a:t>24 ноября 1876 г. состоялось открытие Тамбовского реального училища, дабы «дать воспитанникам общее образование, приспособленное к практическим потребностям и к приобретению технических знаний».</a:t>
            </a:r>
            <a:endParaRPr lang="ru-RU" sz="1200" dirty="0">
              <a:latin typeface="Gabriola" pitchFamily="82" charset="0"/>
            </a:endParaRPr>
          </a:p>
        </p:txBody>
      </p:sp>
      <p:pic>
        <p:nvPicPr>
          <p:cNvPr id="6" name="Picture 2"/>
          <p:cNvPicPr>
            <a:picLocks noGrp="1" noChangeAspect="1" noChangeArrowheads="1"/>
          </p:cNvPicPr>
          <p:nvPr>
            <p:ph idx="1"/>
          </p:nvPr>
        </p:nvPicPr>
        <p:blipFill>
          <a:blip r:embed="rId3" cstate="print"/>
          <a:srcRect/>
          <a:stretch>
            <a:fillRect/>
          </a:stretch>
        </p:blipFill>
        <p:spPr bwMode="auto">
          <a:xfrm>
            <a:off x="1115616" y="1844824"/>
            <a:ext cx="3312368" cy="2109788"/>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115616" y="4005064"/>
            <a:ext cx="3330501" cy="2499438"/>
          </a:xfrm>
          <a:prstGeom prst="rect">
            <a:avLst/>
          </a:prstGeom>
          <a:noFill/>
          <a:ln w="9525">
            <a:noFill/>
            <a:miter lim="800000"/>
            <a:headEnd/>
            <a:tailEnd/>
          </a:ln>
        </p:spPr>
      </p:pic>
      <p:sp>
        <p:nvSpPr>
          <p:cNvPr id="8" name="TextBox 7"/>
          <p:cNvSpPr txBox="1"/>
          <p:nvPr/>
        </p:nvSpPr>
        <p:spPr>
          <a:xfrm>
            <a:off x="4788024" y="1916832"/>
            <a:ext cx="3168352" cy="4154984"/>
          </a:xfrm>
          <a:prstGeom prst="rect">
            <a:avLst/>
          </a:prstGeom>
          <a:blipFill>
            <a:blip r:embed="rId2" cstate="print"/>
            <a:tile tx="0" ty="0" sx="100000" sy="100000" flip="none" algn="tl"/>
          </a:blipFill>
          <a:ln w="57150" cmpd="dbl">
            <a:solidFill>
              <a:srgbClr val="663300"/>
            </a:solidFill>
          </a:ln>
        </p:spPr>
        <p:txBody>
          <a:bodyPr wrap="square" rtlCol="0">
            <a:spAutoFit/>
          </a:bodyPr>
          <a:lstStyle/>
          <a:p>
            <a:r>
              <a:rPr lang="ru-RU" sz="2400" dirty="0" smtClean="0">
                <a:solidFill>
                  <a:srgbClr val="663300"/>
                </a:solidFill>
                <a:latin typeface="Gabriola" pitchFamily="82" charset="0"/>
              </a:rPr>
              <a:t>Слыхали радостную весть?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Мне скоро будет ровно шесть!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А если человеку шесть,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И у него тетрадки 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И ранец есть, и форма 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И счетных палочек не счесть,</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И он читать старается,</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То значит он (вернее, я),</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То значит он (вернее, я),</a:t>
            </a:r>
            <a:br>
              <a:rPr lang="ru-RU" sz="2400" dirty="0" smtClean="0">
                <a:solidFill>
                  <a:srgbClr val="663300"/>
                </a:solidFill>
                <a:latin typeface="Gabriola" pitchFamily="82" charset="0"/>
              </a:rPr>
            </a:br>
            <a:r>
              <a:rPr lang="ru-RU" sz="2400" dirty="0" smtClean="0">
                <a:solidFill>
                  <a:srgbClr val="663300"/>
                </a:solidFill>
                <a:latin typeface="Gabriola" pitchFamily="82" charset="0"/>
              </a:rPr>
              <a:t>Он в школу собирается!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491880" y="1556792"/>
            <a:ext cx="4618856" cy="4525963"/>
          </a:xfrm>
          <a:blipFill>
            <a:blip r:embed="rId2" cstate="print"/>
            <a:tile tx="0" ty="0" sx="100000" sy="100000" flip="none" algn="tl"/>
          </a:blipFill>
          <a:ln w="57150" cmpd="dbl">
            <a:solidFill>
              <a:srgbClr val="663300"/>
            </a:solidFill>
          </a:ln>
        </p:spPr>
        <p:txBody>
          <a:bodyPr/>
          <a:lstStyle/>
          <a:p>
            <a:pPr>
              <a:buNone/>
            </a:pPr>
            <a:r>
              <a:rPr lang="ru-RU" sz="2000" dirty="0" smtClean="0">
                <a:solidFill>
                  <a:srgbClr val="663300"/>
                </a:solidFill>
                <a:latin typeface="Gabriola" pitchFamily="82" charset="0"/>
              </a:rPr>
              <a:t>             В современном виде улица Интернациональная является самой широкой улицей в Тамбове. Начало ее основания относится ко второй половине XVIII века, когда образовался Посад купцов и ремесленников, занявший территорию за южной крепостной стеной, широким и глубоким рвом, от того места, где ныне расположено здание института повышения квалификации работников образования. Вглубь города Посад доходил лишь до современной улицы Карла Маркса, а дальше, построенные в беспорядке, находились домишки жителей Ямской слободы, возникшей одновременно с Посадом.</a:t>
            </a:r>
            <a:endParaRPr lang="ru-RU" sz="2000" dirty="0">
              <a:solidFill>
                <a:srgbClr val="663300"/>
              </a:solidFill>
              <a:latin typeface="Gabriola" pitchFamily="82" charset="0"/>
            </a:endParaRPr>
          </a:p>
        </p:txBody>
      </p:sp>
      <p:sp>
        <p:nvSpPr>
          <p:cNvPr id="4" name="Прямоугольник 3"/>
          <p:cNvSpPr/>
          <p:nvPr/>
        </p:nvSpPr>
        <p:spPr>
          <a:xfrm rot="16200000">
            <a:off x="-1808946" y="2861683"/>
            <a:ext cx="4572000" cy="954107"/>
          </a:xfrm>
          <a:prstGeom prst="rect">
            <a:avLst/>
          </a:prstGeom>
        </p:spPr>
        <p:txBody>
          <a:bodyPr>
            <a:spAutoFit/>
          </a:bodyPr>
          <a:lstStyle/>
          <a:p>
            <a:pPr>
              <a:buFont typeface="Wingdings" pitchFamily="2" charset="2"/>
              <a:buChar char=""/>
            </a:pPr>
            <a:r>
              <a:rPr lang="ru-RU" sz="2800" dirty="0" smtClean="0">
                <a:solidFill>
                  <a:srgbClr val="663300"/>
                </a:solidFill>
                <a:latin typeface="Gabriola" pitchFamily="82" charset="0"/>
              </a:rPr>
              <a:t>  ул. Советская</a:t>
            </a:r>
          </a:p>
          <a:p>
            <a:pPr>
              <a:buFont typeface="Wingdings" pitchFamily="2" charset="2"/>
              <a:buChar char=""/>
            </a:pPr>
            <a:r>
              <a:rPr lang="ru-RU" sz="2800" dirty="0" smtClean="0">
                <a:solidFill>
                  <a:srgbClr val="663300"/>
                </a:solidFill>
                <a:latin typeface="Gabriola" pitchFamily="82" charset="0"/>
              </a:rPr>
              <a:t>  ул. Интернациональная</a:t>
            </a:r>
            <a:endParaRPr lang="ru-RU" sz="2800" dirty="0">
              <a:solidFill>
                <a:srgbClr val="663300"/>
              </a:solidFill>
            </a:endParaRPr>
          </a:p>
        </p:txBody>
      </p:sp>
      <p:sp>
        <p:nvSpPr>
          <p:cNvPr id="5" name="Прямоугольник 4"/>
          <p:cNvSpPr/>
          <p:nvPr/>
        </p:nvSpPr>
        <p:spPr>
          <a:xfrm>
            <a:off x="3923928" y="548680"/>
            <a:ext cx="3744416" cy="830997"/>
          </a:xfrm>
          <a:prstGeom prst="rect">
            <a:avLst/>
          </a:prstGeom>
          <a:blipFill>
            <a:blip r:embed="rId2" cstate="print"/>
            <a:tile tx="0" ty="0" sx="100000" sy="100000" flip="none" algn="tl"/>
          </a:blipFill>
          <a:ln w="57150" cmpd="dbl">
            <a:solidFill>
              <a:srgbClr val="663300"/>
            </a:solidFill>
          </a:ln>
        </p:spPr>
        <p:txBody>
          <a:bodyPr wrap="square">
            <a:spAutoFit/>
          </a:bodyPr>
          <a:lstStyle/>
          <a:p>
            <a:pPr algn="ctr">
              <a:buFont typeface="Wingdings" pitchFamily="2" charset="2"/>
              <a:buChar char=""/>
            </a:pPr>
            <a:r>
              <a:rPr lang="en-US" sz="2400" dirty="0" smtClean="0">
                <a:latin typeface="Gabriola" pitchFamily="82" charset="0"/>
              </a:rPr>
              <a:t>   </a:t>
            </a:r>
            <a:r>
              <a:rPr lang="ru-RU" sz="2400" dirty="0" smtClean="0">
                <a:latin typeface="Gabriola" pitchFamily="82" charset="0"/>
              </a:rPr>
              <a:t>ИСТОРИЧЕСКАЯ СПРАВКА        </a:t>
            </a:r>
            <a:endParaRPr lang="en-US" sz="2400" dirty="0" smtClean="0">
              <a:latin typeface="Gabriola" pitchFamily="82" charset="0"/>
            </a:endParaRPr>
          </a:p>
          <a:p>
            <a:pPr algn="ctr"/>
            <a:r>
              <a:rPr lang="ru-RU" sz="2400" dirty="0" smtClean="0">
                <a:latin typeface="Gabriola" pitchFamily="82" charset="0"/>
              </a:rPr>
              <a:t>улица   Советская</a:t>
            </a:r>
            <a:endParaRPr lang="ru-RU" sz="2400" dirty="0"/>
          </a:p>
        </p:txBody>
      </p:sp>
      <p:pic>
        <p:nvPicPr>
          <p:cNvPr id="2050" name="Picture 2"/>
          <p:cNvPicPr>
            <a:picLocks noChangeAspect="1" noChangeArrowheads="1"/>
          </p:cNvPicPr>
          <p:nvPr/>
        </p:nvPicPr>
        <p:blipFill>
          <a:blip r:embed="rId3" cstate="print"/>
          <a:srcRect/>
          <a:stretch>
            <a:fillRect/>
          </a:stretch>
        </p:blipFill>
        <p:spPr bwMode="auto">
          <a:xfrm>
            <a:off x="1043608" y="908720"/>
            <a:ext cx="2291186" cy="152077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043609" y="2780929"/>
            <a:ext cx="2304256" cy="2304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2" cstate="print"/>
          <a:srcRect/>
          <a:stretch>
            <a:fillRect/>
          </a:stretch>
        </p:blipFill>
        <p:spPr bwMode="auto">
          <a:xfrm>
            <a:off x="2267744" y="404664"/>
            <a:ext cx="5256584" cy="3185808"/>
          </a:xfrm>
          <a:prstGeom prst="rect">
            <a:avLst/>
          </a:prstGeom>
          <a:noFill/>
          <a:ln w="9525">
            <a:noFill/>
            <a:miter lim="800000"/>
            <a:headEnd/>
            <a:tailEnd/>
          </a:ln>
        </p:spPr>
      </p:pic>
      <p:sp>
        <p:nvSpPr>
          <p:cNvPr id="6" name="Прямоугольник 5"/>
          <p:cNvSpPr/>
          <p:nvPr/>
        </p:nvSpPr>
        <p:spPr>
          <a:xfrm rot="16428829">
            <a:off x="-2096978" y="2789094"/>
            <a:ext cx="5148065" cy="523220"/>
          </a:xfrm>
          <a:prstGeom prst="rect">
            <a:avLst/>
          </a:prstGeom>
        </p:spPr>
        <p:txBody>
          <a:bodyPr wrap="square">
            <a:spAutoFit/>
          </a:bodyPr>
          <a:lstStyle/>
          <a:p>
            <a:pPr>
              <a:buFont typeface="Wingdings" pitchFamily="2" charset="2"/>
              <a:buChar char=""/>
            </a:pPr>
            <a:r>
              <a:rPr lang="ru-RU" sz="2800" dirty="0" smtClean="0">
                <a:solidFill>
                  <a:srgbClr val="663300"/>
                </a:solidFill>
                <a:latin typeface="Gabriola" pitchFamily="82" charset="0"/>
              </a:rPr>
              <a:t>  Тамбовский драматический театр</a:t>
            </a:r>
          </a:p>
        </p:txBody>
      </p:sp>
      <p:sp>
        <p:nvSpPr>
          <p:cNvPr id="10" name="Прямоугольник 9"/>
          <p:cNvSpPr/>
          <p:nvPr/>
        </p:nvSpPr>
        <p:spPr>
          <a:xfrm>
            <a:off x="1187624" y="3861048"/>
            <a:ext cx="7596336" cy="2616101"/>
          </a:xfrm>
          <a:prstGeom prst="rect">
            <a:avLst/>
          </a:prstGeom>
          <a:blipFill>
            <a:blip r:embed="rId3" cstate="print"/>
            <a:tile tx="0" ty="0" sx="100000" sy="100000" flip="none" algn="tl"/>
          </a:blipFill>
          <a:ln w="57150" cmpd="dbl">
            <a:solidFill>
              <a:srgbClr val="663300"/>
            </a:solidFill>
          </a:ln>
        </p:spPr>
        <p:txBody>
          <a:bodyPr wrap="square">
            <a:spAutoFit/>
          </a:bodyPr>
          <a:lstStyle/>
          <a:p>
            <a:pPr algn="ctr">
              <a:buFont typeface="Wingdings" pitchFamily="2" charset="2"/>
              <a:buChar char=""/>
            </a:pPr>
            <a:r>
              <a:rPr lang="en-US" sz="2400" dirty="0" smtClean="0">
                <a:solidFill>
                  <a:srgbClr val="663300"/>
                </a:solidFill>
                <a:latin typeface="Gabriola" pitchFamily="82" charset="0"/>
              </a:rPr>
              <a:t>   </a:t>
            </a:r>
            <a:r>
              <a:rPr lang="ru-RU" sz="2400" dirty="0" smtClean="0">
                <a:solidFill>
                  <a:srgbClr val="663300"/>
                </a:solidFill>
                <a:latin typeface="Gabriola" pitchFamily="82" charset="0"/>
              </a:rPr>
              <a:t>ИСТОРИЧЕСКАЯ СПРАВКА  ЗДАНИЕ ДВОРЯНСКОГО СОБРАНИЯ </a:t>
            </a:r>
          </a:p>
          <a:p>
            <a:r>
              <a:rPr lang="ru-RU" sz="2000" dirty="0" smtClean="0">
                <a:solidFill>
                  <a:srgbClr val="663300"/>
                </a:solidFill>
                <a:latin typeface="Gabriola" pitchFamily="82" charset="0"/>
              </a:rPr>
              <a:t>        Роскошный особняк отвечал вкусам тогдашнего дворянского общества, он был выполнен в стиле североевропейского ренессанса, насыщенного обильным декором, высокими арочными проемами для окон и дверей и изящными фронтонами. В таком же характере оформлены интерьеры внутренних помещений и залов. Многое из первоначального облика здания дошло и до наших дней. Привлекает внимание парадная лестница, особенно чугунные литые стойки перил с рисунками, включающими герб Тамбовской губернии, а также зеркально оформленные стены лестничных маршей.  </a:t>
            </a:r>
            <a:endParaRPr lang="en-US" sz="2000" dirty="0" smtClean="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1043608" y="2420888"/>
            <a:ext cx="3562668" cy="223224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4499992" y="3573016"/>
            <a:ext cx="3963913" cy="2975911"/>
          </a:xfrm>
          <a:prstGeom prst="rect">
            <a:avLst/>
          </a:prstGeom>
          <a:noFill/>
          <a:ln w="9525">
            <a:noFill/>
            <a:miter lim="800000"/>
            <a:headEnd/>
            <a:tailEnd/>
          </a:ln>
        </p:spPr>
      </p:pic>
      <p:sp>
        <p:nvSpPr>
          <p:cNvPr id="5" name="TextBox 4"/>
          <p:cNvSpPr txBox="1"/>
          <p:nvPr/>
        </p:nvSpPr>
        <p:spPr>
          <a:xfrm rot="20706007">
            <a:off x="1377890" y="4677415"/>
            <a:ext cx="2098514" cy="1754326"/>
          </a:xfrm>
          <a:prstGeom prst="rect">
            <a:avLst/>
          </a:prstGeom>
          <a:noFill/>
        </p:spPr>
        <p:txBody>
          <a:bodyPr wrap="square" numCol="1" rtlCol="0">
            <a:spAutoFit/>
          </a:bodyPr>
          <a:lstStyle/>
          <a:p>
            <a:r>
              <a:rPr lang="ru-RU" sz="1200" b="1" dirty="0" smtClean="0">
                <a:solidFill>
                  <a:srgbClr val="663300"/>
                </a:solidFill>
                <a:latin typeface="Gabriola" pitchFamily="82" charset="0"/>
              </a:rPr>
              <a:t>Жизнь- черно-белое кино:</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День изо дня одно и то же.</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Для оператора давно</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Все кадры кинопленки схожи.</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Мы фильм снимаем о себе</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И сами роли выбираем.</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Жаль, забываем в суете,</a:t>
            </a:r>
            <a:br>
              <a:rPr lang="ru-RU" sz="1200" b="1" dirty="0" smtClean="0">
                <a:solidFill>
                  <a:srgbClr val="663300"/>
                </a:solidFill>
                <a:latin typeface="Gabriola" pitchFamily="82" charset="0"/>
              </a:rPr>
            </a:br>
            <a:r>
              <a:rPr lang="ru-RU" sz="1200" b="1" dirty="0" smtClean="0">
                <a:solidFill>
                  <a:srgbClr val="663300"/>
                </a:solidFill>
                <a:latin typeface="Gabriola" pitchFamily="82" charset="0"/>
              </a:rPr>
              <a:t>Что существуем - не играем.</a:t>
            </a:r>
            <a:endParaRPr lang="ru-RU" sz="1200" b="1" dirty="0">
              <a:solidFill>
                <a:srgbClr val="663300"/>
              </a:solidFill>
              <a:latin typeface="Gabriola" pitchFamily="82" charset="0"/>
            </a:endParaRPr>
          </a:p>
        </p:txBody>
      </p:sp>
      <p:sp>
        <p:nvSpPr>
          <p:cNvPr id="6" name="TextBox 5"/>
          <p:cNvSpPr txBox="1"/>
          <p:nvPr/>
        </p:nvSpPr>
        <p:spPr>
          <a:xfrm rot="620204">
            <a:off x="4818092" y="2745502"/>
            <a:ext cx="3139001" cy="646331"/>
          </a:xfrm>
          <a:prstGeom prst="rect">
            <a:avLst/>
          </a:prstGeom>
          <a:noFill/>
        </p:spPr>
        <p:txBody>
          <a:bodyPr wrap="none" rtlCol="0">
            <a:spAutoFit/>
          </a:bodyPr>
          <a:lstStyle/>
          <a:p>
            <a:r>
              <a:rPr lang="ru-RU" dirty="0" smtClean="0">
                <a:solidFill>
                  <a:srgbClr val="663300"/>
                </a:solidFill>
                <a:latin typeface="Gabriola" pitchFamily="82" charset="0"/>
              </a:rPr>
              <a:t>Там можно посмотреть мультфильмы,</a:t>
            </a:r>
            <a:br>
              <a:rPr lang="ru-RU" dirty="0" smtClean="0">
                <a:solidFill>
                  <a:srgbClr val="663300"/>
                </a:solidFill>
                <a:latin typeface="Gabriola" pitchFamily="82" charset="0"/>
              </a:rPr>
            </a:br>
            <a:r>
              <a:rPr lang="ru-RU" dirty="0" smtClean="0">
                <a:solidFill>
                  <a:srgbClr val="663300"/>
                </a:solidFill>
                <a:latin typeface="Gabriola" pitchFamily="82" charset="0"/>
              </a:rPr>
              <a:t>Журналы, клипы, кинофильмы…</a:t>
            </a:r>
            <a:endParaRPr lang="ru-RU" dirty="0">
              <a:solidFill>
                <a:srgbClr val="663300"/>
              </a:solidFill>
              <a:latin typeface="Gabriola" pitchFamily="82" charset="0"/>
            </a:endParaRPr>
          </a:p>
        </p:txBody>
      </p:sp>
      <p:sp>
        <p:nvSpPr>
          <p:cNvPr id="7" name="Прямоугольник 6"/>
          <p:cNvSpPr/>
          <p:nvPr/>
        </p:nvSpPr>
        <p:spPr>
          <a:xfrm rot="16367710">
            <a:off x="-2473349" y="3231085"/>
            <a:ext cx="5757298" cy="523220"/>
          </a:xfrm>
          <a:prstGeom prst="rect">
            <a:avLst/>
          </a:prstGeom>
        </p:spPr>
        <p:txBody>
          <a:bodyPr wrap="square">
            <a:spAutoFit/>
          </a:bodyPr>
          <a:lstStyle/>
          <a:p>
            <a:pPr>
              <a:buFont typeface="Wingdings" pitchFamily="2" charset="2"/>
              <a:buChar char=""/>
            </a:pPr>
            <a:r>
              <a:rPr lang="ru-RU" sz="2800" dirty="0" smtClean="0">
                <a:solidFill>
                  <a:srgbClr val="663300"/>
                </a:solidFill>
                <a:latin typeface="Gabriola" pitchFamily="82" charset="0"/>
              </a:rPr>
              <a:t> Тамбовский драматический театр</a:t>
            </a:r>
            <a:endParaRPr lang="ru-RU" sz="2800" dirty="0">
              <a:solidFill>
                <a:srgbClr val="663300"/>
              </a:solidFill>
            </a:endParaRPr>
          </a:p>
        </p:txBody>
      </p:sp>
      <p:sp>
        <p:nvSpPr>
          <p:cNvPr id="8" name="TextBox 7"/>
          <p:cNvSpPr txBox="1"/>
          <p:nvPr/>
        </p:nvSpPr>
        <p:spPr>
          <a:xfrm>
            <a:off x="1115616" y="260648"/>
            <a:ext cx="7200800" cy="2185214"/>
          </a:xfrm>
          <a:prstGeom prst="rect">
            <a:avLst/>
          </a:prstGeom>
          <a:blipFill>
            <a:blip r:embed="rId4" cstate="print"/>
            <a:tile tx="0" ty="0" sx="100000" sy="100000" flip="none" algn="tl"/>
          </a:blipFill>
          <a:ln w="57150" cmpd="dbl">
            <a:solidFill>
              <a:srgbClr val="996600"/>
            </a:solidFill>
            <a:bevel/>
          </a:ln>
        </p:spPr>
        <p:txBody>
          <a:bodyPr wrap="square" rtlCol="0">
            <a:spAutoFit/>
          </a:bodyPr>
          <a:lstStyle/>
          <a:p>
            <a:pPr>
              <a:buFont typeface="Wingdings" pitchFamily="2" charset="2"/>
              <a:buChar char=""/>
            </a:pPr>
            <a:r>
              <a:rPr lang="ru-RU" b="1" dirty="0" smtClean="0">
                <a:solidFill>
                  <a:srgbClr val="663300"/>
                </a:solidFill>
                <a:latin typeface="Gabriola" pitchFamily="82" charset="0"/>
              </a:rPr>
              <a:t> ИСТОРИЧЕСКАЯ СПРАВКА  Кинотеатр Родина</a:t>
            </a:r>
          </a:p>
          <a:p>
            <a:r>
              <a:rPr lang="ru-RU" b="1" dirty="0" smtClean="0">
                <a:solidFill>
                  <a:srgbClr val="663300"/>
                </a:solidFill>
                <a:latin typeface="Gabriola" pitchFamily="82" charset="0"/>
              </a:rPr>
              <a:t> </a:t>
            </a:r>
            <a:r>
              <a:rPr lang="en-US" dirty="0" err="1" smtClean="0">
                <a:solidFill>
                  <a:srgbClr val="663300"/>
                </a:solidFill>
                <a:latin typeface="Gabriola" pitchFamily="82" charset="0"/>
              </a:rPr>
              <a:t>На</a:t>
            </a:r>
            <a:r>
              <a:rPr lang="en-US" dirty="0" smtClean="0">
                <a:solidFill>
                  <a:srgbClr val="663300"/>
                </a:solidFill>
                <a:latin typeface="Gabriola" pitchFamily="82" charset="0"/>
              </a:rPr>
              <a:t> </a:t>
            </a:r>
            <a:r>
              <a:rPr lang="en-US" dirty="0" err="1" smtClean="0">
                <a:solidFill>
                  <a:srgbClr val="663300"/>
                </a:solidFill>
                <a:latin typeface="Gabriola" pitchFamily="82" charset="0"/>
              </a:rPr>
              <a:t>том</a:t>
            </a:r>
            <a:r>
              <a:rPr lang="en-US" dirty="0" smtClean="0">
                <a:solidFill>
                  <a:srgbClr val="663300"/>
                </a:solidFill>
                <a:latin typeface="Gabriola" pitchFamily="82" charset="0"/>
              </a:rPr>
              <a:t> </a:t>
            </a:r>
            <a:r>
              <a:rPr lang="en-US" dirty="0" err="1" smtClean="0">
                <a:solidFill>
                  <a:srgbClr val="663300"/>
                </a:solidFill>
                <a:latin typeface="Gabriola" pitchFamily="82" charset="0"/>
              </a:rPr>
              <a:t>месте</a:t>
            </a:r>
            <a:r>
              <a:rPr lang="en-US" dirty="0" smtClean="0">
                <a:solidFill>
                  <a:srgbClr val="663300"/>
                </a:solidFill>
                <a:latin typeface="Gabriola" pitchFamily="82" charset="0"/>
              </a:rPr>
              <a:t>, </a:t>
            </a:r>
            <a:r>
              <a:rPr lang="en-US" dirty="0" err="1" smtClean="0">
                <a:solidFill>
                  <a:srgbClr val="663300"/>
                </a:solidFill>
                <a:latin typeface="Gabriola" pitchFamily="82" charset="0"/>
              </a:rPr>
              <a:t>где</a:t>
            </a:r>
            <a:r>
              <a:rPr lang="en-US" dirty="0" smtClean="0">
                <a:solidFill>
                  <a:srgbClr val="663300"/>
                </a:solidFill>
                <a:latin typeface="Gabriola" pitchFamily="82" charset="0"/>
              </a:rPr>
              <a:t> </a:t>
            </a:r>
            <a:r>
              <a:rPr lang="en-US" dirty="0" err="1" smtClean="0">
                <a:solidFill>
                  <a:srgbClr val="663300"/>
                </a:solidFill>
                <a:latin typeface="Gabriola" pitchFamily="82" charset="0"/>
              </a:rPr>
              <a:t>сейчас</a:t>
            </a:r>
            <a:r>
              <a:rPr lang="en-US" dirty="0" smtClean="0">
                <a:solidFill>
                  <a:srgbClr val="663300"/>
                </a:solidFill>
                <a:latin typeface="Gabriola" pitchFamily="82" charset="0"/>
              </a:rPr>
              <a:t> </a:t>
            </a:r>
            <a:r>
              <a:rPr lang="en-US" dirty="0" err="1" smtClean="0">
                <a:solidFill>
                  <a:srgbClr val="663300"/>
                </a:solidFill>
                <a:latin typeface="Gabriola" pitchFamily="82" charset="0"/>
              </a:rPr>
              <a:t>стоит</a:t>
            </a:r>
            <a:r>
              <a:rPr lang="en-US" dirty="0" smtClean="0">
                <a:solidFill>
                  <a:srgbClr val="663300"/>
                </a:solidFill>
                <a:latin typeface="Gabriola" pitchFamily="82" charset="0"/>
              </a:rPr>
              <a:t> </a:t>
            </a:r>
            <a:r>
              <a:rPr lang="en-US" dirty="0" err="1" smtClean="0">
                <a:solidFill>
                  <a:srgbClr val="663300"/>
                </a:solidFill>
                <a:latin typeface="Gabriola" pitchFamily="82" charset="0"/>
              </a:rPr>
              <a:t>кинотеатр</a:t>
            </a:r>
            <a:r>
              <a:rPr lang="en-US" dirty="0" smtClean="0">
                <a:solidFill>
                  <a:srgbClr val="663300"/>
                </a:solidFill>
                <a:latin typeface="Gabriola" pitchFamily="82" charset="0"/>
              </a:rPr>
              <a:t> «</a:t>
            </a:r>
            <a:r>
              <a:rPr lang="en-US" dirty="0" err="1" smtClean="0">
                <a:solidFill>
                  <a:srgbClr val="663300"/>
                </a:solidFill>
                <a:latin typeface="Gabriola" pitchFamily="82" charset="0"/>
              </a:rPr>
              <a:t>Родина</a:t>
            </a:r>
            <a:r>
              <a:rPr lang="en-US" dirty="0" smtClean="0">
                <a:solidFill>
                  <a:srgbClr val="663300"/>
                </a:solidFill>
                <a:latin typeface="Gabriola" pitchFamily="82" charset="0"/>
              </a:rPr>
              <a:t>», в </a:t>
            </a:r>
            <a:r>
              <a:rPr lang="en-US" dirty="0" err="1" smtClean="0">
                <a:solidFill>
                  <a:srgbClr val="663300"/>
                </a:solidFill>
                <a:latin typeface="Gabriola" pitchFamily="82" charset="0"/>
              </a:rPr>
              <a:t>начале</a:t>
            </a:r>
            <a:r>
              <a:rPr lang="en-US" dirty="0" smtClean="0">
                <a:solidFill>
                  <a:srgbClr val="663300"/>
                </a:solidFill>
                <a:latin typeface="Gabriola" pitchFamily="82" charset="0"/>
              </a:rPr>
              <a:t> </a:t>
            </a:r>
            <a:r>
              <a:rPr lang="en-US" dirty="0" err="1" smtClean="0">
                <a:solidFill>
                  <a:srgbClr val="663300"/>
                </a:solidFill>
                <a:latin typeface="Gabriola" pitchFamily="82" charset="0"/>
              </a:rPr>
              <a:t>нашего</a:t>
            </a:r>
            <a:r>
              <a:rPr lang="en-US" dirty="0" smtClean="0">
                <a:solidFill>
                  <a:srgbClr val="663300"/>
                </a:solidFill>
                <a:latin typeface="Gabriola" pitchFamily="82" charset="0"/>
              </a:rPr>
              <a:t> </a:t>
            </a:r>
            <a:r>
              <a:rPr lang="en-US" dirty="0" err="1" smtClean="0">
                <a:solidFill>
                  <a:srgbClr val="663300"/>
                </a:solidFill>
                <a:latin typeface="Gabriola" pitchFamily="82" charset="0"/>
              </a:rPr>
              <a:t>века</a:t>
            </a:r>
            <a:r>
              <a:rPr lang="en-US" dirty="0" smtClean="0">
                <a:solidFill>
                  <a:srgbClr val="663300"/>
                </a:solidFill>
                <a:latin typeface="Gabriola" pitchFamily="82" charset="0"/>
              </a:rPr>
              <a:t> </a:t>
            </a:r>
            <a:r>
              <a:rPr lang="en-US" dirty="0" err="1" smtClean="0">
                <a:solidFill>
                  <a:srgbClr val="663300"/>
                </a:solidFill>
                <a:latin typeface="Gabriola" pitchFamily="82" charset="0"/>
              </a:rPr>
              <a:t>располагалась</a:t>
            </a:r>
            <a:r>
              <a:rPr lang="en-US" dirty="0" smtClean="0">
                <a:solidFill>
                  <a:srgbClr val="663300"/>
                </a:solidFill>
                <a:latin typeface="Gabriola" pitchFamily="82" charset="0"/>
              </a:rPr>
              <a:t> </a:t>
            </a:r>
            <a:r>
              <a:rPr lang="en-US" dirty="0" err="1" smtClean="0">
                <a:solidFill>
                  <a:srgbClr val="663300"/>
                </a:solidFill>
                <a:latin typeface="Gabriola" pitchFamily="82" charset="0"/>
              </a:rPr>
              <a:t>усадьба</a:t>
            </a:r>
            <a:r>
              <a:rPr lang="en-US" dirty="0" smtClean="0">
                <a:solidFill>
                  <a:srgbClr val="663300"/>
                </a:solidFill>
                <a:latin typeface="Gabriola" pitchFamily="82" charset="0"/>
              </a:rPr>
              <a:t> </a:t>
            </a:r>
            <a:r>
              <a:rPr lang="en-US" dirty="0" err="1" smtClean="0">
                <a:solidFill>
                  <a:srgbClr val="663300"/>
                </a:solidFill>
                <a:latin typeface="Gabriola" pitchFamily="82" charset="0"/>
              </a:rPr>
              <a:t>Матвеева</a:t>
            </a:r>
            <a:r>
              <a:rPr lang="en-US" dirty="0" smtClean="0">
                <a:solidFill>
                  <a:srgbClr val="663300"/>
                </a:solidFill>
                <a:latin typeface="Gabriola" pitchFamily="82" charset="0"/>
              </a:rPr>
              <a:t> Н. Д., </a:t>
            </a:r>
            <a:r>
              <a:rPr lang="en-US" dirty="0" err="1" smtClean="0">
                <a:solidFill>
                  <a:srgbClr val="663300"/>
                </a:solidFill>
                <a:latin typeface="Gabriola" pitchFamily="82" charset="0"/>
              </a:rPr>
              <a:t>одного</a:t>
            </a:r>
            <a:r>
              <a:rPr lang="en-US" dirty="0" smtClean="0">
                <a:solidFill>
                  <a:srgbClr val="663300"/>
                </a:solidFill>
                <a:latin typeface="Gabriola" pitchFamily="82" charset="0"/>
              </a:rPr>
              <a:t> </a:t>
            </a:r>
            <a:r>
              <a:rPr lang="en-US" dirty="0" err="1" smtClean="0">
                <a:solidFill>
                  <a:srgbClr val="663300"/>
                </a:solidFill>
                <a:latin typeface="Gabriola" pitchFamily="82" charset="0"/>
              </a:rPr>
              <a:t>из</a:t>
            </a:r>
            <a:r>
              <a:rPr lang="en-US" dirty="0" smtClean="0">
                <a:solidFill>
                  <a:srgbClr val="663300"/>
                </a:solidFill>
                <a:latin typeface="Gabriola" pitchFamily="82" charset="0"/>
              </a:rPr>
              <a:t> </a:t>
            </a:r>
            <a:r>
              <a:rPr lang="en-US" dirty="0" err="1" smtClean="0">
                <a:solidFill>
                  <a:srgbClr val="663300"/>
                </a:solidFill>
                <a:latin typeface="Gabriola" pitchFamily="82" charset="0"/>
              </a:rPr>
              <a:t>самых</a:t>
            </a:r>
            <a:r>
              <a:rPr lang="en-US" dirty="0" smtClean="0">
                <a:solidFill>
                  <a:srgbClr val="663300"/>
                </a:solidFill>
                <a:latin typeface="Gabriola" pitchFamily="82" charset="0"/>
              </a:rPr>
              <a:t> </a:t>
            </a:r>
            <a:r>
              <a:rPr lang="en-US" dirty="0" err="1" smtClean="0">
                <a:solidFill>
                  <a:srgbClr val="663300"/>
                </a:solidFill>
                <a:latin typeface="Gabriola" pitchFamily="82" charset="0"/>
              </a:rPr>
              <a:t>богатых</a:t>
            </a:r>
            <a:r>
              <a:rPr lang="en-US" dirty="0" smtClean="0">
                <a:solidFill>
                  <a:srgbClr val="663300"/>
                </a:solidFill>
                <a:latin typeface="Gabriola" pitchFamily="82" charset="0"/>
              </a:rPr>
              <a:t> </a:t>
            </a:r>
            <a:r>
              <a:rPr lang="en-US" dirty="0" err="1" smtClean="0">
                <a:solidFill>
                  <a:srgbClr val="663300"/>
                </a:solidFill>
                <a:latin typeface="Gabriola" pitchFamily="82" charset="0"/>
              </a:rPr>
              <a:t>горожан</a:t>
            </a:r>
            <a:r>
              <a:rPr lang="en-US" dirty="0" smtClean="0">
                <a:solidFill>
                  <a:srgbClr val="663300"/>
                </a:solidFill>
                <a:latin typeface="Gabriola" pitchFamily="82" charset="0"/>
              </a:rPr>
              <a:t>.</a:t>
            </a:r>
            <a:r>
              <a:rPr lang="ru-RU" dirty="0" smtClean="0">
                <a:solidFill>
                  <a:srgbClr val="663300"/>
                </a:solidFill>
                <a:latin typeface="Gabriola" pitchFamily="82" charset="0"/>
              </a:rPr>
              <a:t/>
            </a:r>
            <a:br>
              <a:rPr lang="ru-RU" dirty="0" smtClean="0">
                <a:solidFill>
                  <a:srgbClr val="663300"/>
                </a:solidFill>
                <a:latin typeface="Gabriola" pitchFamily="82" charset="0"/>
              </a:rPr>
            </a:br>
            <a:r>
              <a:rPr lang="ru-RU" sz="1600" dirty="0" smtClean="0">
                <a:solidFill>
                  <a:srgbClr val="663300"/>
                </a:solidFill>
                <a:latin typeface="Gabriola" pitchFamily="82" charset="0"/>
              </a:rPr>
              <a:t>Нижний этаж этого здания занимали магазины, а верхние были отданы в аренду Соединенному банку. Кинотеатр «Родина»  был открыт в суровые декабрьские дни 1941 г. Это был третий после «Модерна» и «Комсомольца» кинотеатр в городе. В первые дни работы в нем демонстрировались документальные киноленты, рассказывающие о победе наших войск в сражениях под Москвой, а в дни Великой Победы над фашизмом шел художественный фильм «В шесть часов вечера после войны». </a:t>
            </a:r>
            <a:r>
              <a:rPr lang="ru-RU" b="1" dirty="0" smtClean="0">
                <a:solidFill>
                  <a:srgbClr val="663300"/>
                </a:solidFill>
                <a:latin typeface="Gabriola" pitchFamily="82" charset="0"/>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332656"/>
            <a:ext cx="5184576" cy="706090"/>
          </a:xfrm>
          <a:blipFill>
            <a:blip r:embed="rId2" cstate="print"/>
            <a:tile tx="0" ty="0" sx="100000" sy="100000" flip="none" algn="tl"/>
          </a:blipFill>
          <a:ln w="57150" cmpd="dbl">
            <a:solidFill>
              <a:srgbClr val="663300"/>
            </a:solidFill>
          </a:ln>
        </p:spPr>
        <p:txBody>
          <a:bodyPr/>
          <a:lstStyle/>
          <a:p>
            <a:pPr algn="l">
              <a:buFont typeface="Wingdings" pitchFamily="2" charset="2"/>
              <a:buChar char=""/>
            </a:pPr>
            <a:r>
              <a:rPr lang="ru-RU" sz="2400" dirty="0" smtClean="0">
                <a:latin typeface="Gabriola" pitchFamily="82" charset="0"/>
              </a:rPr>
              <a:t>       Я вижу мой город над речкою </a:t>
            </a:r>
            <a:r>
              <a:rPr lang="ru-RU" sz="2400" dirty="0" err="1" smtClean="0">
                <a:latin typeface="Gabriola" pitchFamily="82" charset="0"/>
              </a:rPr>
              <a:t>Цной</a:t>
            </a:r>
            <a:r>
              <a:rPr lang="ru-RU" sz="2400" dirty="0" smtClean="0">
                <a:latin typeface="Gabriola" pitchFamily="82" charset="0"/>
              </a:rPr>
              <a:t> </a:t>
            </a:r>
            <a:br>
              <a:rPr lang="ru-RU" sz="2400" dirty="0" smtClean="0">
                <a:latin typeface="Gabriola" pitchFamily="82" charset="0"/>
              </a:rPr>
            </a:br>
            <a:r>
              <a:rPr lang="ru-RU" sz="2400" dirty="0" smtClean="0">
                <a:latin typeface="Gabriola" pitchFamily="82" charset="0"/>
              </a:rPr>
              <a:t>        - Красивый, счастливый, всегда молодой!</a:t>
            </a:r>
            <a:endParaRPr lang="ru-RU" sz="2400" dirty="0">
              <a:latin typeface="Gabriola" pitchFamily="82" charset="0"/>
            </a:endParaRPr>
          </a:p>
        </p:txBody>
      </p:sp>
      <p:pic>
        <p:nvPicPr>
          <p:cNvPr id="5122" name="Picture 2" descr="D:\Фото семьи\2011\105_PANA\P1050789.JPG"/>
          <p:cNvPicPr>
            <a:picLocks noGrp="1" noChangeAspect="1" noChangeArrowheads="1"/>
          </p:cNvPicPr>
          <p:nvPr>
            <p:ph idx="1"/>
          </p:nvPr>
        </p:nvPicPr>
        <p:blipFill>
          <a:blip r:embed="rId3" cstate="print"/>
          <a:srcRect/>
          <a:stretch>
            <a:fillRect/>
          </a:stretch>
        </p:blipFill>
        <p:spPr bwMode="auto">
          <a:xfrm>
            <a:off x="323528" y="1052736"/>
            <a:ext cx="2880320" cy="2160240"/>
          </a:xfrm>
          <a:prstGeom prst="rect">
            <a:avLst/>
          </a:prstGeom>
          <a:ln>
            <a:noFill/>
          </a:ln>
          <a:effectLst>
            <a:softEdge rad="112500"/>
          </a:effectLst>
        </p:spPr>
      </p:pic>
      <p:pic>
        <p:nvPicPr>
          <p:cNvPr id="5123" name="Picture 3" descr="D:\Фото семьи\2011\105_PANA\P1050799.JPG"/>
          <p:cNvPicPr>
            <a:picLocks noChangeAspect="1" noChangeArrowheads="1"/>
          </p:cNvPicPr>
          <p:nvPr/>
        </p:nvPicPr>
        <p:blipFill>
          <a:blip r:embed="rId4" cstate="print"/>
          <a:srcRect/>
          <a:stretch>
            <a:fillRect/>
          </a:stretch>
        </p:blipFill>
        <p:spPr bwMode="auto">
          <a:xfrm>
            <a:off x="611560" y="3501008"/>
            <a:ext cx="2232248" cy="2976331"/>
          </a:xfrm>
          <a:prstGeom prst="rect">
            <a:avLst/>
          </a:prstGeom>
          <a:ln>
            <a:noFill/>
          </a:ln>
          <a:effectLst>
            <a:softEdge rad="112500"/>
          </a:effectLst>
        </p:spPr>
      </p:pic>
      <p:pic>
        <p:nvPicPr>
          <p:cNvPr id="5124" name="Picture 4" descr="D:\Фото семьи\2011\105_PANA\P1050797.JPG"/>
          <p:cNvPicPr>
            <a:picLocks noChangeAspect="1" noChangeArrowheads="1"/>
          </p:cNvPicPr>
          <p:nvPr/>
        </p:nvPicPr>
        <p:blipFill>
          <a:blip r:embed="rId5" cstate="print"/>
          <a:srcRect/>
          <a:stretch>
            <a:fillRect/>
          </a:stretch>
        </p:blipFill>
        <p:spPr bwMode="auto">
          <a:xfrm>
            <a:off x="6444208" y="1196752"/>
            <a:ext cx="2496277" cy="1872208"/>
          </a:xfrm>
          <a:prstGeom prst="rect">
            <a:avLst/>
          </a:prstGeom>
          <a:ln>
            <a:noFill/>
          </a:ln>
          <a:effectLst>
            <a:softEdge rad="112500"/>
          </a:effectLst>
        </p:spPr>
      </p:pic>
      <p:pic>
        <p:nvPicPr>
          <p:cNvPr id="5125" name="Picture 5" descr="D:\Фото семьи\2011\день города\105_PANA - копия\P1050777.JPG"/>
          <p:cNvPicPr>
            <a:picLocks noChangeAspect="1" noChangeArrowheads="1"/>
          </p:cNvPicPr>
          <p:nvPr/>
        </p:nvPicPr>
        <p:blipFill>
          <a:blip r:embed="rId6" cstate="print"/>
          <a:srcRect/>
          <a:stretch>
            <a:fillRect/>
          </a:stretch>
        </p:blipFill>
        <p:spPr bwMode="auto">
          <a:xfrm>
            <a:off x="3131840" y="3113584"/>
            <a:ext cx="2808312" cy="3744416"/>
          </a:xfrm>
          <a:prstGeom prst="rect">
            <a:avLst/>
          </a:prstGeom>
          <a:ln>
            <a:noFill/>
          </a:ln>
          <a:effectLst>
            <a:softEdge rad="112500"/>
          </a:effectLst>
        </p:spPr>
      </p:pic>
      <p:pic>
        <p:nvPicPr>
          <p:cNvPr id="8" name="Picture 2" descr="D:\Фото семьи\2011\день города\105_PANA - копия\P1050749.JPG"/>
          <p:cNvPicPr>
            <a:picLocks noChangeAspect="1" noChangeArrowheads="1"/>
          </p:cNvPicPr>
          <p:nvPr/>
        </p:nvPicPr>
        <p:blipFill>
          <a:blip r:embed="rId7" cstate="print"/>
          <a:srcRect/>
          <a:stretch>
            <a:fillRect/>
          </a:stretch>
        </p:blipFill>
        <p:spPr bwMode="auto">
          <a:xfrm>
            <a:off x="6012160" y="3429000"/>
            <a:ext cx="2976330" cy="2232248"/>
          </a:xfrm>
          <a:prstGeom prst="rect">
            <a:avLst/>
          </a:prstGeom>
          <a:ln>
            <a:noFill/>
          </a:ln>
          <a:effectLst>
            <a:softEdge rad="112500"/>
          </a:effectLst>
        </p:spPr>
      </p:pic>
      <p:pic>
        <p:nvPicPr>
          <p:cNvPr id="5126" name="Picture 6" descr="D:\Фото семьи\пасха\тамбов\140.jpg"/>
          <p:cNvPicPr>
            <a:picLocks noChangeAspect="1" noChangeArrowheads="1"/>
          </p:cNvPicPr>
          <p:nvPr/>
        </p:nvPicPr>
        <p:blipFill>
          <a:blip r:embed="rId8" cstate="print"/>
          <a:srcRect/>
          <a:stretch>
            <a:fillRect/>
          </a:stretch>
        </p:blipFill>
        <p:spPr bwMode="auto">
          <a:xfrm>
            <a:off x="3491880" y="1052736"/>
            <a:ext cx="2815861" cy="21118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txBox="1">
            <a:spLocks noGrp="1"/>
          </p:cNvSpPr>
          <p:nvPr>
            <p:ph idx="1"/>
          </p:nvPr>
        </p:nvSpPr>
        <p:spPr>
          <a:xfrm>
            <a:off x="1259632" y="764704"/>
            <a:ext cx="6840760" cy="4893647"/>
          </a:xfrm>
          <a:prstGeom prst="rect">
            <a:avLst/>
          </a:prstGeom>
          <a:blipFill>
            <a:blip r:embed="rId2" cstate="print"/>
            <a:tile tx="0" ty="0" sx="100000" sy="100000" flip="none" algn="tl"/>
          </a:blipFill>
          <a:ln w="57150" cmpd="dbl">
            <a:solidFill>
              <a:srgbClr val="996600"/>
            </a:solidFill>
          </a:ln>
        </p:spPr>
        <p:txBody>
          <a:bodyPr wrap="square" numCol="1" rtlCol="0">
            <a:spAutoFit/>
          </a:bodyPr>
          <a:lstStyle/>
          <a:p>
            <a:pPr algn="just">
              <a:buNone/>
            </a:pPr>
            <a:r>
              <a:rPr lang="ru-RU" sz="2400" b="1" dirty="0" smtClean="0">
                <a:solidFill>
                  <a:srgbClr val="663300"/>
                </a:solidFill>
                <a:latin typeface="Gabriola" pitchFamily="82" charset="0"/>
              </a:rPr>
              <a:t> 	</a:t>
            </a:r>
            <a:r>
              <a:rPr lang="ru-RU" sz="2400" dirty="0" smtClean="0">
                <a:solidFill>
                  <a:srgbClr val="663300"/>
                </a:solidFill>
                <a:latin typeface="Gabriola" pitchFamily="82" charset="0"/>
              </a:rPr>
              <a:t>Если вы хотите приобщить ребенка к прекрасному, тогда вам непременно сюда. В скверике возле здания филармонии вы можете спокойно отдохнуть, наслаждаясь прекрасной музыкой и пением птиц.</a:t>
            </a:r>
          </a:p>
          <a:p>
            <a:pPr algn="just">
              <a:buNone/>
            </a:pPr>
            <a:r>
              <a:rPr lang="ru-RU" sz="2400" dirty="0" smtClean="0">
                <a:solidFill>
                  <a:srgbClr val="663300"/>
                </a:solidFill>
                <a:latin typeface="Gabriola" pitchFamily="82" charset="0"/>
              </a:rPr>
              <a:t>Этот сквер хорош тем, что  даже находясь в центре города Тамбова здесь очень тихо и уютно. Множество декорированных клумб делают это место еще прекраснее.</a:t>
            </a:r>
          </a:p>
          <a:p>
            <a:pPr algn="just">
              <a:buNone/>
            </a:pPr>
            <a:r>
              <a:rPr lang="ru-RU" sz="2400" dirty="0" smtClean="0">
                <a:solidFill>
                  <a:srgbClr val="663300"/>
                </a:solidFill>
                <a:latin typeface="Gabriola" pitchFamily="82" charset="0"/>
              </a:rPr>
              <a:t>Зрительно эту аллею пополам делят два великолепных фонтана. Вода извергающиеся из его недр напоминает хрустальное стекло, переливающееся на солнце, и если присмотреться, то может показаться, что вот </a:t>
            </a:r>
            <a:r>
              <a:rPr lang="ru-RU" sz="2400" dirty="0" err="1" smtClean="0">
                <a:solidFill>
                  <a:srgbClr val="663300"/>
                </a:solidFill>
                <a:latin typeface="Gabriola" pitchFamily="82" charset="0"/>
              </a:rPr>
              <a:t>вот</a:t>
            </a:r>
            <a:r>
              <a:rPr lang="ru-RU" sz="2400" dirty="0" smtClean="0">
                <a:solidFill>
                  <a:srgbClr val="663300"/>
                </a:solidFill>
                <a:latin typeface="Gabriola" pitchFamily="82" charset="0"/>
              </a:rPr>
              <a:t> выпрыгнет хозяйка этого великолепия - прекрасная русалка.</a:t>
            </a:r>
          </a:p>
          <a:p>
            <a:endParaRPr lang="ru-RU" sz="1200" dirty="0">
              <a:latin typeface="Gabriola" pitchFamily="82" charset="0"/>
            </a:endParaRPr>
          </a:p>
        </p:txBody>
      </p:sp>
      <p:sp>
        <p:nvSpPr>
          <p:cNvPr id="3" name="Прямоугольник 2"/>
          <p:cNvSpPr/>
          <p:nvPr/>
        </p:nvSpPr>
        <p:spPr>
          <a:xfrm rot="16200000">
            <a:off x="-2028601" y="3251336"/>
            <a:ext cx="5532284"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сквер на против филармонии</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ПРОЕКТ ТАМБОВ\тттт\муз учил им рохманинова.jpg"/>
          <p:cNvPicPr>
            <a:picLocks noChangeAspect="1" noChangeArrowheads="1"/>
          </p:cNvPicPr>
          <p:nvPr/>
        </p:nvPicPr>
        <p:blipFill>
          <a:blip r:embed="rId2" cstate="print"/>
          <a:srcRect/>
          <a:stretch>
            <a:fillRect/>
          </a:stretch>
        </p:blipFill>
        <p:spPr bwMode="auto">
          <a:xfrm>
            <a:off x="1547664" y="1970838"/>
            <a:ext cx="3240360" cy="2430270"/>
          </a:xfrm>
          <a:prstGeom prst="rect">
            <a:avLst/>
          </a:prstGeom>
          <a:noFill/>
        </p:spPr>
      </p:pic>
      <p:pic>
        <p:nvPicPr>
          <p:cNvPr id="13315" name="Picture 3" descr="D:\ПРОЕКТ ТАМБОВ\тттт\муз уч.jpg"/>
          <p:cNvPicPr>
            <a:picLocks noGrp="1" noChangeAspect="1" noChangeArrowheads="1"/>
          </p:cNvPicPr>
          <p:nvPr>
            <p:ph idx="1"/>
          </p:nvPr>
        </p:nvPicPr>
        <p:blipFill>
          <a:blip r:embed="rId3" cstate="print"/>
          <a:srcRect/>
          <a:stretch>
            <a:fillRect/>
          </a:stretch>
        </p:blipFill>
        <p:spPr bwMode="auto">
          <a:xfrm>
            <a:off x="5364088" y="1988840"/>
            <a:ext cx="2952328" cy="2214246"/>
          </a:xfrm>
          <a:prstGeom prst="rect">
            <a:avLst/>
          </a:prstGeom>
          <a:noFill/>
        </p:spPr>
      </p:pic>
      <p:pic>
        <p:nvPicPr>
          <p:cNvPr id="13316" name="Picture 4"/>
          <p:cNvPicPr>
            <a:picLocks noChangeAspect="1" noChangeArrowheads="1"/>
          </p:cNvPicPr>
          <p:nvPr/>
        </p:nvPicPr>
        <p:blipFill>
          <a:blip r:embed="rId4" cstate="print"/>
          <a:srcRect/>
          <a:stretch>
            <a:fillRect/>
          </a:stretch>
        </p:blipFill>
        <p:spPr bwMode="auto">
          <a:xfrm>
            <a:off x="5364088" y="4293096"/>
            <a:ext cx="3024336" cy="2320462"/>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1547664" y="4437111"/>
            <a:ext cx="3312368" cy="2144503"/>
          </a:xfrm>
          <a:prstGeom prst="rect">
            <a:avLst/>
          </a:prstGeom>
          <a:noFill/>
          <a:ln w="9525">
            <a:noFill/>
            <a:miter lim="800000"/>
            <a:headEnd/>
            <a:tailEnd/>
          </a:ln>
        </p:spPr>
      </p:pic>
      <p:sp>
        <p:nvSpPr>
          <p:cNvPr id="9" name="Заголовок 1"/>
          <p:cNvSpPr>
            <a:spLocks noGrp="1"/>
          </p:cNvSpPr>
          <p:nvPr>
            <p:ph type="title"/>
          </p:nvPr>
        </p:nvSpPr>
        <p:spPr>
          <a:xfrm>
            <a:off x="1259632" y="274638"/>
            <a:ext cx="7427168" cy="1642194"/>
          </a:xfrm>
          <a:blipFill>
            <a:blip r:embed="rId6" cstate="print"/>
            <a:tile tx="0" ty="0" sx="100000" sy="100000" flip="none" algn="tl"/>
          </a:blipFill>
          <a:ln w="57150" cmpd="dbl">
            <a:solidFill>
              <a:srgbClr val="663300"/>
            </a:solidFill>
          </a:ln>
        </p:spPr>
        <p:txBody>
          <a:bodyPr/>
          <a:lstStyle/>
          <a:p>
            <a:pPr algn="l">
              <a:buFont typeface="Wingdings" pitchFamily="2" charset="2"/>
              <a:buChar char=""/>
            </a:pPr>
            <a:r>
              <a:rPr lang="ru-RU" sz="2400" dirty="0" smtClean="0">
                <a:latin typeface="Gabriola" pitchFamily="82" charset="0"/>
              </a:rPr>
              <a:t>ИСТОРИЧЕСКАЯ СПРАВКА        Музыкальное училище </a:t>
            </a:r>
            <a:br>
              <a:rPr lang="ru-RU" sz="2400" dirty="0" smtClean="0">
                <a:latin typeface="Gabriola" pitchFamily="82" charset="0"/>
              </a:rPr>
            </a:br>
            <a:r>
              <a:rPr lang="ru-RU" sz="1200" dirty="0" smtClean="0"/>
              <a:t>История создания в Тамбове музыкального училища берет начало в 1881 г., когда небольшая группа любителей музыки добилась организации в городе отделения Императорского Русского музыкального общества. С 1959 г. училище носит имя С. В. Рахманинова. В 1996 г. оно реорганизовано в государственный музыкально-педагогический институт. Здание училища практически сохранилось в своем первоначальном виде</a:t>
            </a:r>
            <a:endParaRPr lang="ru-RU" sz="1200" dirty="0">
              <a:latin typeface="Gabriola" pitchFamily="82" charset="0"/>
            </a:endParaRPr>
          </a:p>
        </p:txBody>
      </p:sp>
      <p:sp>
        <p:nvSpPr>
          <p:cNvPr id="11" name="TextBox 10"/>
          <p:cNvSpPr txBox="1"/>
          <p:nvPr/>
        </p:nvSpPr>
        <p:spPr>
          <a:xfrm>
            <a:off x="3563888" y="1340768"/>
            <a:ext cx="4104456" cy="369332"/>
          </a:xfrm>
          <a:prstGeom prst="rect">
            <a:avLst/>
          </a:prstGeom>
          <a:noFill/>
        </p:spPr>
        <p:txBody>
          <a:bodyPr wrap="square" rtlCol="0">
            <a:spAutoFit/>
          </a:bodyPr>
          <a:lstStyle/>
          <a:p>
            <a:r>
              <a:rPr lang="ru-RU" b="1" dirty="0" smtClean="0"/>
              <a:t> </a:t>
            </a:r>
            <a:endParaRPr lang="ru-RU" dirty="0"/>
          </a:p>
        </p:txBody>
      </p:sp>
      <p:sp>
        <p:nvSpPr>
          <p:cNvPr id="12" name="Прямоугольник 11"/>
          <p:cNvSpPr/>
          <p:nvPr/>
        </p:nvSpPr>
        <p:spPr>
          <a:xfrm rot="16200000">
            <a:off x="-1531671" y="3251336"/>
            <a:ext cx="4538422"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Тамбовское музыкальное училище</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115616" y="1412776"/>
            <a:ext cx="4772025" cy="31718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004048" y="2276872"/>
            <a:ext cx="3936436" cy="2952327"/>
          </a:xfrm>
          <a:prstGeom prst="rect">
            <a:avLst/>
          </a:prstGeom>
          <a:noFill/>
          <a:ln w="9525">
            <a:noFill/>
            <a:miter lim="800000"/>
            <a:headEnd/>
            <a:tailEnd/>
          </a:ln>
        </p:spPr>
      </p:pic>
      <p:sp>
        <p:nvSpPr>
          <p:cNvPr id="5" name="Прямоугольник 4"/>
          <p:cNvSpPr/>
          <p:nvPr/>
        </p:nvSpPr>
        <p:spPr>
          <a:xfrm>
            <a:off x="1619672" y="4725144"/>
            <a:ext cx="2880320" cy="1631216"/>
          </a:xfrm>
          <a:prstGeom prst="rect">
            <a:avLst/>
          </a:prstGeom>
          <a:blipFill>
            <a:blip r:embed="rId4" cstate="print"/>
            <a:tile tx="0" ty="0" sx="100000" sy="100000" flip="none" algn="tl"/>
          </a:blipFill>
          <a:ln w="57150" cmpd="dbl">
            <a:solidFill>
              <a:srgbClr val="663300"/>
            </a:solidFill>
          </a:ln>
        </p:spPr>
        <p:txBody>
          <a:bodyPr wrap="square">
            <a:spAutoFit/>
          </a:bodyPr>
          <a:lstStyle/>
          <a:p>
            <a:r>
              <a:rPr lang="ru-RU" sz="2000" dirty="0" smtClean="0">
                <a:solidFill>
                  <a:srgbClr val="663300"/>
                </a:solidFill>
                <a:latin typeface="Gabriola" pitchFamily="82" charset="0"/>
              </a:rPr>
              <a:t>Тамбовская областная библиотека  им. А.С. Пушкина  - Хранительница и распространительница</a:t>
            </a:r>
          </a:p>
          <a:p>
            <a:r>
              <a:rPr lang="ru-RU" sz="2000" dirty="0" smtClean="0">
                <a:solidFill>
                  <a:srgbClr val="663300"/>
                </a:solidFill>
                <a:latin typeface="Gabriola" pitchFamily="82" charset="0"/>
              </a:rPr>
              <a:t>мудрости и знаний</a:t>
            </a:r>
            <a:endParaRPr lang="ru-RU" sz="2000" dirty="0">
              <a:solidFill>
                <a:srgbClr val="663300"/>
              </a:solidFill>
              <a:latin typeface="Gabriola" pitchFamily="82" charset="0"/>
            </a:endParaRPr>
          </a:p>
        </p:txBody>
      </p:sp>
      <p:sp>
        <p:nvSpPr>
          <p:cNvPr id="6" name="Прямоугольник 5"/>
          <p:cNvSpPr/>
          <p:nvPr/>
        </p:nvSpPr>
        <p:spPr>
          <a:xfrm>
            <a:off x="5580112" y="5373216"/>
            <a:ext cx="2736304" cy="1200329"/>
          </a:xfrm>
          <a:prstGeom prst="rect">
            <a:avLst/>
          </a:prstGeom>
          <a:blipFill>
            <a:blip r:embed="rId4" cstate="print"/>
            <a:tile tx="0" ty="0" sx="100000" sy="100000" flip="none" algn="tl"/>
          </a:blipFill>
          <a:ln w="57150" cmpd="dbl">
            <a:solidFill>
              <a:srgbClr val="663300"/>
            </a:solidFill>
          </a:ln>
        </p:spPr>
        <p:txBody>
          <a:bodyPr wrap="square">
            <a:spAutoFit/>
          </a:bodyPr>
          <a:lstStyle/>
          <a:p>
            <a:r>
              <a:rPr lang="ru-RU" dirty="0" smtClean="0">
                <a:solidFill>
                  <a:srgbClr val="663300"/>
                </a:solidFill>
                <a:latin typeface="Gabriola" pitchFamily="82" charset="0"/>
              </a:rPr>
              <a:t>Когда берем мы в руки книгу, </a:t>
            </a:r>
            <a:br>
              <a:rPr lang="ru-RU" dirty="0" smtClean="0">
                <a:solidFill>
                  <a:srgbClr val="663300"/>
                </a:solidFill>
                <a:latin typeface="Gabriola" pitchFamily="82" charset="0"/>
              </a:rPr>
            </a:br>
            <a:r>
              <a:rPr lang="ru-RU" dirty="0" smtClean="0">
                <a:solidFill>
                  <a:srgbClr val="663300"/>
                </a:solidFill>
                <a:latin typeface="Gabriola" pitchFamily="82" charset="0"/>
              </a:rPr>
              <a:t>Все замирает, все молчит. </a:t>
            </a:r>
            <a:br>
              <a:rPr lang="ru-RU" dirty="0" smtClean="0">
                <a:solidFill>
                  <a:srgbClr val="663300"/>
                </a:solidFill>
                <a:latin typeface="Gabriola" pitchFamily="82" charset="0"/>
              </a:rPr>
            </a:br>
            <a:r>
              <a:rPr lang="ru-RU" dirty="0" smtClean="0">
                <a:solidFill>
                  <a:srgbClr val="663300"/>
                </a:solidFill>
                <a:latin typeface="Gabriola" pitchFamily="82" charset="0"/>
              </a:rPr>
              <a:t>Когда берем мы в руки книгу, </a:t>
            </a:r>
            <a:br>
              <a:rPr lang="ru-RU" dirty="0" smtClean="0">
                <a:solidFill>
                  <a:srgbClr val="663300"/>
                </a:solidFill>
                <a:latin typeface="Gabriola" pitchFamily="82" charset="0"/>
              </a:rPr>
            </a:br>
            <a:r>
              <a:rPr lang="ru-RU" dirty="0" smtClean="0">
                <a:solidFill>
                  <a:srgbClr val="663300"/>
                </a:solidFill>
                <a:latin typeface="Gabriola" pitchFamily="82" charset="0"/>
              </a:rPr>
              <a:t>То с нами Вечность говорит. </a:t>
            </a:r>
            <a:endParaRPr lang="ru-RU" dirty="0">
              <a:solidFill>
                <a:srgbClr val="663300"/>
              </a:solidFill>
              <a:latin typeface="Gabriola" pitchFamily="82" charset="0"/>
            </a:endParaRPr>
          </a:p>
        </p:txBody>
      </p:sp>
      <p:sp>
        <p:nvSpPr>
          <p:cNvPr id="7" name="Прямоугольник 6"/>
          <p:cNvSpPr/>
          <p:nvPr/>
        </p:nvSpPr>
        <p:spPr>
          <a:xfrm rot="16200000">
            <a:off x="-2750871" y="3074400"/>
            <a:ext cx="6672019"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Тамбовская областная библиотека им А.С.Пушкина</a:t>
            </a:r>
            <a:endParaRPr lang="ru-RU" sz="2800" dirty="0">
              <a:solidFill>
                <a:srgbClr val="663300"/>
              </a:solidFill>
            </a:endParaRPr>
          </a:p>
        </p:txBody>
      </p:sp>
      <p:sp>
        <p:nvSpPr>
          <p:cNvPr id="8" name="Заголовок 1"/>
          <p:cNvSpPr txBox="1">
            <a:spLocks/>
          </p:cNvSpPr>
          <p:nvPr/>
        </p:nvSpPr>
        <p:spPr bwMode="auto">
          <a:xfrm>
            <a:off x="1547664" y="332656"/>
            <a:ext cx="6805264" cy="864096"/>
          </a:xfrm>
          <a:prstGeom prst="rect">
            <a:avLst/>
          </a:prstGeom>
          <a:blipFill>
            <a:blip r:embed="rId4" cstate="print"/>
            <a:tile tx="0" ty="0" sx="100000" sy="100000" flip="none" algn="tl"/>
          </a:blipFill>
          <a:ln w="57150" cmpd="dbl">
            <a:solidFill>
              <a:srgbClr val="663300"/>
            </a:solidFill>
            <a:miter lim="800000"/>
            <a:headEnd/>
            <a:tailEnd/>
          </a:ln>
          <a:effectLst/>
        </p:spPr>
        <p:txBody>
          <a:bodyPr vert="horz" wrap="square" lIns="91440" tIns="45720" rIns="91440" bIns="45720" numCol="1" anchor="ctr" anchorCtr="0" compatLnSpc="1">
            <a:prstTxWarp prst="textNoShape">
              <a:avLst/>
            </a:prstTxWarp>
          </a:bodyPr>
          <a:lstStyle/>
          <a:p>
            <a:pPr algn="ctr">
              <a:buFont typeface="Wingdings" pitchFamily="2" charset="2"/>
              <a:buChar char=""/>
            </a:pPr>
            <a:r>
              <a:rPr kumimoji="0" lang="ru-RU" sz="2000" b="1" u="none" strike="noStrike" kern="0" cap="none" spc="0" normalizeH="0" baseline="0" noProof="0" dirty="0" smtClean="0">
                <a:ln>
                  <a:noFill/>
                </a:ln>
                <a:solidFill>
                  <a:srgbClr val="663300"/>
                </a:solidFill>
                <a:effectLst/>
                <a:uLnTx/>
                <a:uFillTx/>
                <a:latin typeface="Gabriola" pitchFamily="82" charset="0"/>
                <a:ea typeface="+mj-ea"/>
                <a:cs typeface="+mj-cs"/>
              </a:rPr>
              <a:t>  ИСТОРИЧЕСКАЯ СПРАВКА</a:t>
            </a:r>
            <a:r>
              <a:rPr lang="ru-RU" sz="2000" b="1" kern="0" dirty="0" smtClean="0">
                <a:solidFill>
                  <a:srgbClr val="663300"/>
                </a:solidFill>
                <a:latin typeface="Gabriola" pitchFamily="82" charset="0"/>
                <a:ea typeface="+mj-ea"/>
                <a:cs typeface="+mj-cs"/>
              </a:rPr>
              <a:t>:</a:t>
            </a:r>
            <a:r>
              <a:rPr kumimoji="0" lang="ru-RU" sz="2000" b="1" u="none" strike="noStrike" kern="0" cap="none" spc="0" normalizeH="0" baseline="0" noProof="0" dirty="0" smtClean="0">
                <a:ln>
                  <a:noFill/>
                </a:ln>
                <a:solidFill>
                  <a:srgbClr val="663300"/>
                </a:solidFill>
                <a:effectLst/>
                <a:uLnTx/>
                <a:uFillTx/>
                <a:latin typeface="Gabriola" pitchFamily="82" charset="0"/>
                <a:ea typeface="+mj-ea"/>
                <a:cs typeface="+mj-cs"/>
              </a:rPr>
              <a:t>    </a:t>
            </a:r>
            <a:r>
              <a:rPr lang="ru-RU" sz="2000" b="1" dirty="0" smtClean="0">
                <a:solidFill>
                  <a:srgbClr val="663300"/>
                </a:solidFill>
                <a:latin typeface="Gabriola" pitchFamily="82" charset="0"/>
              </a:rPr>
              <a:t>УТКИНСКАЯ ЦЕРКОВЬ.</a:t>
            </a:r>
          </a:p>
          <a:p>
            <a:pPr algn="ctr"/>
            <a:r>
              <a:rPr lang="ru-RU" sz="2000" b="1" dirty="0" smtClean="0">
                <a:solidFill>
                  <a:srgbClr val="663300"/>
                </a:solidFill>
                <a:latin typeface="Gabriola" pitchFamily="82" charset="0"/>
              </a:rPr>
              <a:t> СЕЙЧАС НА ЕЁ МЕСТЕ ТАМБОВСКАЯ ОБЛАСТНАЯ БИБЛИОТЕКА</a:t>
            </a:r>
            <a:r>
              <a:rPr kumimoji="0" lang="ru-RU" sz="2000" b="1" u="none" strike="noStrike" kern="0" cap="none" spc="0" normalizeH="0" baseline="0" noProof="0" dirty="0" smtClean="0">
                <a:ln>
                  <a:noFill/>
                </a:ln>
                <a:solidFill>
                  <a:srgbClr val="663300"/>
                </a:solidFill>
                <a:effectLst/>
                <a:uLnTx/>
                <a:uFillTx/>
                <a:latin typeface="Gabriola" pitchFamily="82" charset="0"/>
                <a:ea typeface="+mj-ea"/>
                <a:cs typeface="+mj-cs"/>
              </a:rPr>
              <a:t> </a:t>
            </a:r>
            <a:endParaRPr lang="ru-RU" sz="2000" b="1" dirty="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355160" cy="1066130"/>
          </a:xfrm>
        </p:spPr>
        <p:txBody>
          <a:bodyPr/>
          <a:lstStyle/>
          <a:p>
            <a:r>
              <a:rPr lang="ru-RU" sz="1400" dirty="0" smtClean="0"/>
              <a:t>.</a:t>
            </a:r>
            <a:endParaRPr lang="ru-RU" sz="1400" dirty="0">
              <a:latin typeface="Gabriola" pitchFamily="82" charset="0"/>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1115615" y="2132856"/>
            <a:ext cx="4738487" cy="295232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090718" y="3429001"/>
            <a:ext cx="3838027" cy="2880320"/>
          </a:xfrm>
          <a:prstGeom prst="rect">
            <a:avLst/>
          </a:prstGeom>
          <a:noFill/>
          <a:ln w="9525">
            <a:noFill/>
            <a:miter lim="800000"/>
            <a:headEnd/>
            <a:tailEnd/>
          </a:ln>
        </p:spPr>
      </p:pic>
      <p:sp>
        <p:nvSpPr>
          <p:cNvPr id="6" name="Заголовок 1"/>
          <p:cNvSpPr txBox="1">
            <a:spLocks/>
          </p:cNvSpPr>
          <p:nvPr/>
        </p:nvSpPr>
        <p:spPr bwMode="auto">
          <a:xfrm>
            <a:off x="1475656" y="548680"/>
            <a:ext cx="6805264" cy="1512168"/>
          </a:xfrm>
          <a:prstGeom prst="rect">
            <a:avLst/>
          </a:prstGeom>
          <a:blipFill>
            <a:blip r:embed="rId4" cstate="print"/>
            <a:tile tx="0" ty="0" sx="100000" sy="100000" flip="none" algn="tl"/>
          </a:blipFill>
          <a:ln w="57150" cmpd="dbl">
            <a:solidFill>
              <a:srgbClr val="663300"/>
            </a:solidFill>
            <a:miter lim="800000"/>
            <a:headEnd/>
            <a:tailEnd/>
          </a:ln>
          <a:effectLst/>
        </p:spPr>
        <p:txBody>
          <a:bodyPr vert="horz" wrap="square" lIns="91440" tIns="45720" rIns="91440" bIns="45720" numCol="1" anchor="ctr" anchorCtr="0" compatLnSpc="1">
            <a:prstTxWarp prst="textNoShape">
              <a:avLst/>
            </a:prstTxWarp>
          </a:bodyPr>
          <a:lstStyle/>
          <a:p>
            <a:pPr algn="ctr">
              <a:buFont typeface="Wingdings" pitchFamily="2" charset="2"/>
              <a:buChar char=""/>
            </a:pPr>
            <a:r>
              <a:rPr kumimoji="0" lang="ru-RU" sz="2000" b="1" u="none" strike="noStrike" kern="0" cap="none" spc="0" normalizeH="0" baseline="0" noProof="0" dirty="0" smtClean="0">
                <a:ln>
                  <a:noFill/>
                </a:ln>
                <a:solidFill>
                  <a:srgbClr val="663300"/>
                </a:solidFill>
                <a:effectLst/>
                <a:uLnTx/>
                <a:uFillTx/>
                <a:latin typeface="Gabriola" pitchFamily="82" charset="0"/>
                <a:ea typeface="+mj-ea"/>
                <a:cs typeface="+mj-cs"/>
              </a:rPr>
              <a:t>  ИСТОРИЧЕСКАЯ СПРАВКА</a:t>
            </a:r>
            <a:r>
              <a:rPr lang="ru-RU" sz="2000" dirty="0" smtClean="0">
                <a:latin typeface="Gabriola" pitchFamily="82" charset="0"/>
              </a:rPr>
              <a:t> </a:t>
            </a:r>
          </a:p>
          <a:p>
            <a:pPr algn="ctr"/>
            <a:r>
              <a:rPr lang="ru-RU" sz="2000" b="1" dirty="0" smtClean="0">
                <a:solidFill>
                  <a:srgbClr val="663300"/>
                </a:solidFill>
                <a:latin typeface="Gabriola" pitchFamily="82" charset="0"/>
              </a:rPr>
              <a:t>УЛ.. СОВЕТСКАЯ ГОСУДАРСТВЕННЫЙ БАНК, СЕЙЧАС САЛОН КРАСОТЫ </a:t>
            </a:r>
            <a:br>
              <a:rPr lang="ru-RU" sz="2000" b="1" dirty="0" smtClean="0">
                <a:solidFill>
                  <a:srgbClr val="663300"/>
                </a:solidFill>
                <a:latin typeface="Gabriola" pitchFamily="82" charset="0"/>
              </a:rPr>
            </a:br>
            <a:r>
              <a:rPr lang="ru-RU" sz="2000" b="1" dirty="0" smtClean="0">
                <a:solidFill>
                  <a:srgbClr val="663300"/>
                </a:solidFill>
                <a:latin typeface="Gabriola" pitchFamily="82" charset="0"/>
              </a:rPr>
              <a:t> В 1986 г. в этом здании открылся «Салон красоты». Здесь работают высококвалифицированные мастера своего дела. </a:t>
            </a:r>
            <a:endParaRPr lang="ru-RU" sz="2000" b="1" dirty="0">
              <a:solidFill>
                <a:srgbClr val="663300"/>
              </a:solidFill>
              <a:latin typeface="Gabriola" pitchFamily="82" charset="0"/>
            </a:endParaRPr>
          </a:p>
        </p:txBody>
      </p:sp>
      <p:sp>
        <p:nvSpPr>
          <p:cNvPr id="7" name="Прямоугольник 6"/>
          <p:cNvSpPr/>
          <p:nvPr/>
        </p:nvSpPr>
        <p:spPr>
          <a:xfrm rot="16200000">
            <a:off x="-1781856" y="3074400"/>
            <a:ext cx="4733988"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Государственный банк</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r>
            <a:br>
              <a:rPr lang="ru-RU" b="1" dirty="0" smtClean="0"/>
            </a:br>
            <a:endParaRPr lang="ru-RU" dirty="0"/>
          </a:p>
        </p:txBody>
      </p:sp>
      <p:pic>
        <p:nvPicPr>
          <p:cNvPr id="5" name="Содержимое 4" descr="Герб 1878 года"/>
          <p:cNvPicPr>
            <a:picLocks noGrp="1"/>
          </p:cNvPicPr>
          <p:nvPr>
            <p:ph sz="half" idx="1"/>
          </p:nvPr>
        </p:nvPicPr>
        <p:blipFill>
          <a:blip r:embed="rId2" cstate="print"/>
          <a:stretch>
            <a:fillRect/>
          </a:stretch>
        </p:blipFill>
        <p:spPr bwMode="auto">
          <a:xfrm>
            <a:off x="1115616" y="980728"/>
            <a:ext cx="2016224" cy="1944216"/>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2169194" y="142852"/>
            <a:ext cx="4805611" cy="923330"/>
          </a:xfrm>
          <a:prstGeom prst="rect">
            <a:avLst/>
          </a:prstGeom>
          <a:noFill/>
        </p:spPr>
        <p:txBody>
          <a:bodyPr wrap="square" lIns="91440" tIns="45720" rIns="91440" bIns="45720">
            <a:spAutoFit/>
          </a:bodyPr>
          <a:lstStyle/>
          <a:p>
            <a:pPr algn="ctr"/>
            <a:r>
              <a:rPr lang="ru-RU" sz="5400" b="1" cap="none" spc="0" dirty="0" smtClean="0">
                <a:ln w="19050">
                  <a:solidFill>
                    <a:schemeClr val="tx2">
                      <a:tint val="1000"/>
                    </a:schemeClr>
                  </a:solidFill>
                  <a:prstDash val="solid"/>
                </a:ln>
                <a:solidFill>
                  <a:srgbClr val="663300"/>
                </a:solidFill>
                <a:effectLst>
                  <a:outerShdw blurRad="50000" dist="50800" dir="7500000" algn="tl">
                    <a:srgbClr val="000000">
                      <a:shade val="5000"/>
                      <a:alpha val="35000"/>
                    </a:srgbClr>
                  </a:outerShdw>
                </a:effectLst>
                <a:latin typeface="Gabriola" pitchFamily="82" charset="0"/>
              </a:rPr>
              <a:t>Герб 1878 года</a:t>
            </a:r>
            <a:endParaRPr lang="ru-RU" sz="5400" b="1" cap="none" spc="0" dirty="0">
              <a:ln w="19050">
                <a:solidFill>
                  <a:schemeClr val="tx2">
                    <a:tint val="1000"/>
                  </a:schemeClr>
                </a:solidFill>
                <a:prstDash val="solid"/>
              </a:ln>
              <a:solidFill>
                <a:srgbClr val="663300"/>
              </a:solidFill>
              <a:effectLst>
                <a:outerShdw blurRad="50000" dist="50800" dir="7500000" algn="tl">
                  <a:srgbClr val="000000">
                    <a:shade val="5000"/>
                    <a:alpha val="35000"/>
                  </a:srgbClr>
                </a:outerShdw>
              </a:effectLst>
              <a:latin typeface="Gabriola" pitchFamily="82" charset="0"/>
            </a:endParaRPr>
          </a:p>
        </p:txBody>
      </p:sp>
      <p:pic>
        <p:nvPicPr>
          <p:cNvPr id="8" name="Содержимое 4" descr="Герб Тамбовской области"/>
          <p:cNvPicPr>
            <a:picLocks/>
          </p:cNvPicPr>
          <p:nvPr/>
        </p:nvPicPr>
        <p:blipFill>
          <a:blip r:embed="rId3" cstate="print"/>
          <a:srcRect/>
          <a:stretch>
            <a:fillRect/>
          </a:stretch>
        </p:blipFill>
        <p:spPr bwMode="auto">
          <a:xfrm>
            <a:off x="1115616" y="3068960"/>
            <a:ext cx="2016224" cy="1944216"/>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3491880" y="980728"/>
            <a:ext cx="4824536" cy="5472608"/>
          </a:xfrm>
          <a:prstGeom prst="rect">
            <a:avLst/>
          </a:prstGeom>
        </p:spPr>
        <p:txBody>
          <a:bodyPr wrap="square">
            <a:spAutoFit/>
          </a:bodyPr>
          <a:lstStyle/>
          <a:p>
            <a:pPr lvl="0">
              <a:defRPr/>
            </a:pPr>
            <a:r>
              <a:rPr lang="ru-RU" sz="2000" b="1" dirty="0" smtClean="0">
                <a:solidFill>
                  <a:srgbClr val="663300"/>
                </a:solidFill>
                <a:latin typeface="Gabriola" pitchFamily="82" charset="0"/>
              </a:rPr>
              <a:t>Герб Тамбовской губернии был утвержден 5 июля 1878 года. В </a:t>
            </a:r>
            <a:r>
              <a:rPr lang="ru-RU" sz="2000" b="1" dirty="0" err="1" smtClean="0">
                <a:solidFill>
                  <a:srgbClr val="663300"/>
                </a:solidFill>
                <a:latin typeface="Gabriola" pitchFamily="82" charset="0"/>
              </a:rPr>
              <a:t>лазуревом</a:t>
            </a:r>
            <a:r>
              <a:rPr lang="ru-RU" sz="2000" b="1" dirty="0" smtClean="0">
                <a:solidFill>
                  <a:srgbClr val="663300"/>
                </a:solidFill>
                <a:latin typeface="Gabriola" pitchFamily="82" charset="0"/>
              </a:rPr>
              <a:t> щите серебряный улей с тремя пчелами. Щит увенчан императорскою короною и окружен золотыми дубовыми листьями, соединенными </a:t>
            </a:r>
            <a:r>
              <a:rPr lang="ru-RU" sz="2000" b="1" dirty="0" err="1" smtClean="0">
                <a:solidFill>
                  <a:srgbClr val="663300"/>
                </a:solidFill>
                <a:latin typeface="Gabriola" pitchFamily="82" charset="0"/>
              </a:rPr>
              <a:t>андреевскою</a:t>
            </a:r>
            <a:r>
              <a:rPr lang="ru-RU" sz="2000" b="1" dirty="0" smtClean="0">
                <a:solidFill>
                  <a:srgbClr val="663300"/>
                </a:solidFill>
                <a:latin typeface="Gabriola" pitchFamily="82" charset="0"/>
              </a:rPr>
              <a:t> лентою.   </a:t>
            </a:r>
          </a:p>
          <a:p>
            <a:pPr lvl="0">
              <a:defRPr/>
            </a:pPr>
            <a:r>
              <a:rPr lang="ru-RU" sz="2000" b="1" dirty="0" smtClean="0">
                <a:solidFill>
                  <a:srgbClr val="663300"/>
                </a:solidFill>
                <a:latin typeface="Gabriola" pitchFamily="82" charset="0"/>
              </a:rPr>
              <a:t>Герб Тамбовской области был принят 27 марта 2003 года. Полный вариант герба Тамбовской области представляет собой лазоревый щит, на котором изображен серебряный улей, а над ним три серебряных пчелы. Щит обрамлен лентой ордена Ленина, над щитом золотая земельная корона. Пчелы олицетворяют трудолюбие и бережливость, улей — общий дом.</a:t>
            </a:r>
          </a:p>
          <a:p>
            <a:pPr lvl="0">
              <a:defRPr/>
            </a:pPr>
            <a:r>
              <a:rPr lang="ru-RU" sz="2000" b="1" dirty="0" smtClean="0">
                <a:solidFill>
                  <a:srgbClr val="663300"/>
                </a:solidFill>
                <a:latin typeface="Gabriola" pitchFamily="82" charset="0"/>
              </a:rPr>
              <a:t>  Флаг Тамбовской области был принят 22 февраля 2005 года. Флаг состоит из двух вертикальных полос красного и синего цвета, и изображением герба Тамбовской области в полной версии с короной и орденской лентой.</a:t>
            </a:r>
          </a:p>
        </p:txBody>
      </p:sp>
      <p:pic>
        <p:nvPicPr>
          <p:cNvPr id="14" name="Рисунок 13" descr="Флаг Тамбовской области"/>
          <p:cNvPicPr/>
          <p:nvPr/>
        </p:nvPicPr>
        <p:blipFill>
          <a:blip r:embed="rId4" cstate="print"/>
          <a:srcRect/>
          <a:stretch>
            <a:fillRect/>
          </a:stretch>
        </p:blipFill>
        <p:spPr bwMode="auto">
          <a:xfrm>
            <a:off x="1115616" y="5157192"/>
            <a:ext cx="2054602" cy="130127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2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10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1000" accel="50000" fill="hold">
                                          <p:stCondLst>
                                            <p:cond delay="1000"/>
                                          </p:stCondLst>
                                        </p:cTn>
                                        <p:tgtEl>
                                          <p:spTgt spid="5"/>
                                        </p:tgtEl>
                                        <p:attrNameLst>
                                          <p:attrName>ppt_w</p:attrName>
                                        </p:attrNameLst>
                                      </p:cBhvr>
                                      <p:tavLst>
                                        <p:tav tm="0">
                                          <p:val>
                                            <p:strVal val="#ppt_w*.05"/>
                                          </p:val>
                                        </p:tav>
                                        <p:tav tm="100000">
                                          <p:val>
                                            <p:strVal val="#ppt_w"/>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anim calcmode="lin" valueType="num">
                                      <p:cBhvr>
                                        <p:cTn id="23" dur="10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10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1000" accel="50000" fill="hold">
                                          <p:stCondLst>
                                            <p:cond delay="1000"/>
                                          </p:stCondLst>
                                        </p:cTn>
                                        <p:tgtEl>
                                          <p:spTgt spid="5"/>
                                        </p:tgtEl>
                                        <p:attrNameLst>
                                          <p:attrName>ppt_y</p:attrName>
                                        </p:attrNameLst>
                                      </p:cBhvr>
                                      <p:tavLst>
                                        <p:tav tm="0">
                                          <p:val>
                                            <p:strVal val="#ppt_y+.1"/>
                                          </p:val>
                                        </p:tav>
                                        <p:tav tm="100000">
                                          <p:val>
                                            <p:strVal val="#ppt_y"/>
                                          </p:val>
                                        </p:tav>
                                      </p:tavLst>
                                    </p:anim>
                                    <p:animEffect transition="in" filter="fade">
                                      <p:cBhvr>
                                        <p:cTn id="26" dur="2000" decel="50000">
                                          <p:stCondLst>
                                            <p:cond delay="0"/>
                                          </p:stCondLst>
                                        </p:cTn>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400" decel="100000"/>
                                        <p:tgtEl>
                                          <p:spTgt spid="8"/>
                                        </p:tgtEl>
                                      </p:cBhvr>
                                    </p:animEffect>
                                    <p:anim calcmode="lin" valueType="num">
                                      <p:cBhvr>
                                        <p:cTn id="32" dur="2400" decel="100000" fill="hold"/>
                                        <p:tgtEl>
                                          <p:spTgt spid="8"/>
                                        </p:tgtEl>
                                        <p:attrNameLst>
                                          <p:attrName>style.rotation</p:attrName>
                                        </p:attrNameLst>
                                      </p:cBhvr>
                                      <p:tavLst>
                                        <p:tav tm="0">
                                          <p:val>
                                            <p:fltVal val="-90"/>
                                          </p:val>
                                        </p:tav>
                                        <p:tav tm="100000">
                                          <p:val>
                                            <p:fltVal val="0"/>
                                          </p:val>
                                        </p:tav>
                                      </p:tavLst>
                                    </p:anim>
                                    <p:anim calcmode="lin" valueType="num">
                                      <p:cBhvr>
                                        <p:cTn id="33" dur="2400" decel="100000" fill="hold"/>
                                        <p:tgtEl>
                                          <p:spTgt spid="8"/>
                                        </p:tgtEl>
                                        <p:attrNameLst>
                                          <p:attrName>ppt_x</p:attrName>
                                        </p:attrNameLst>
                                      </p:cBhvr>
                                      <p:tavLst>
                                        <p:tav tm="0">
                                          <p:val>
                                            <p:strVal val="#ppt_x+0.4"/>
                                          </p:val>
                                        </p:tav>
                                        <p:tav tm="100000">
                                          <p:val>
                                            <p:strVal val="#ppt_x-0.05"/>
                                          </p:val>
                                        </p:tav>
                                      </p:tavLst>
                                    </p:anim>
                                    <p:anim calcmode="lin" valueType="num">
                                      <p:cBhvr>
                                        <p:cTn id="34" dur="2400" decel="100000" fill="hold"/>
                                        <p:tgtEl>
                                          <p:spTgt spid="8"/>
                                        </p:tgtEl>
                                        <p:attrNameLst>
                                          <p:attrName>ppt_y</p:attrName>
                                        </p:attrNameLst>
                                      </p:cBhvr>
                                      <p:tavLst>
                                        <p:tav tm="0">
                                          <p:val>
                                            <p:strVal val="#ppt_y-0.4"/>
                                          </p:val>
                                        </p:tav>
                                        <p:tav tm="100000">
                                          <p:val>
                                            <p:strVal val="#ppt_y+0.1"/>
                                          </p:val>
                                        </p:tav>
                                      </p:tavLst>
                                    </p:anim>
                                    <p:anim calcmode="lin" valueType="num">
                                      <p:cBhvr>
                                        <p:cTn id="35" dur="600" accel="100000" fill="hold">
                                          <p:stCondLst>
                                            <p:cond delay="2400"/>
                                          </p:stCondLst>
                                        </p:cTn>
                                        <p:tgtEl>
                                          <p:spTgt spid="8"/>
                                        </p:tgtEl>
                                        <p:attrNameLst>
                                          <p:attrName>ppt_x</p:attrName>
                                        </p:attrNameLst>
                                      </p:cBhvr>
                                      <p:tavLst>
                                        <p:tav tm="0">
                                          <p:val>
                                            <p:strVal val="#ppt_x-0.05"/>
                                          </p:val>
                                        </p:tav>
                                        <p:tav tm="100000">
                                          <p:val>
                                            <p:strVal val="#ppt_x"/>
                                          </p:val>
                                        </p:tav>
                                      </p:tavLst>
                                    </p:anim>
                                    <p:anim calcmode="lin" valueType="num">
                                      <p:cBhvr>
                                        <p:cTn id="36" dur="600" accel="100000" fill="hold">
                                          <p:stCondLst>
                                            <p:cond delay="24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2" dur="1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3" dur="1500" accel="50000" fill="hold">
                                          <p:stCondLst>
                                            <p:cond delay="1500"/>
                                          </p:stCondLst>
                                        </p:cTn>
                                        <p:tgtEl>
                                          <p:spTgt spid="14"/>
                                        </p:tgtEl>
                                        <p:attrNameLst>
                                          <p:attrName>ppt_w</p:attrName>
                                        </p:attrNameLst>
                                      </p:cBhvr>
                                      <p:tavLst>
                                        <p:tav tm="0">
                                          <p:val>
                                            <p:strVal val="#ppt_w*.05"/>
                                          </p:val>
                                        </p:tav>
                                        <p:tav tm="100000">
                                          <p:val>
                                            <p:strVal val="#ppt_w"/>
                                          </p:val>
                                        </p:tav>
                                      </p:tavLst>
                                    </p:anim>
                                    <p:anim calcmode="lin" valueType="num">
                                      <p:cBhvr>
                                        <p:cTn id="44" dur="3000" fill="hold"/>
                                        <p:tgtEl>
                                          <p:spTgt spid="14"/>
                                        </p:tgtEl>
                                        <p:attrNameLst>
                                          <p:attrName>ppt_h</p:attrName>
                                        </p:attrNameLst>
                                      </p:cBhvr>
                                      <p:tavLst>
                                        <p:tav tm="0">
                                          <p:val>
                                            <p:strVal val="#ppt_h"/>
                                          </p:val>
                                        </p:tav>
                                        <p:tav tm="100000">
                                          <p:val>
                                            <p:strVal val="#ppt_h"/>
                                          </p:val>
                                        </p:tav>
                                      </p:tavLst>
                                    </p:anim>
                                    <p:anim calcmode="lin" valueType="num">
                                      <p:cBhvr>
                                        <p:cTn id="45" dur="1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6" dur="1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7" dur="1500" accel="50000" fill="hold">
                                          <p:stCondLst>
                                            <p:cond delay="1500"/>
                                          </p:stCondLst>
                                        </p:cTn>
                                        <p:tgtEl>
                                          <p:spTgt spid="14"/>
                                        </p:tgtEl>
                                        <p:attrNameLst>
                                          <p:attrName>ppt_y</p:attrName>
                                        </p:attrNameLst>
                                      </p:cBhvr>
                                      <p:tavLst>
                                        <p:tav tm="0">
                                          <p:val>
                                            <p:strVal val="#ppt_y+.1"/>
                                          </p:val>
                                        </p:tav>
                                        <p:tav tm="100000">
                                          <p:val>
                                            <p:strVal val="#ppt_y"/>
                                          </p:val>
                                        </p:tav>
                                      </p:tavLst>
                                    </p:anim>
                                    <p:animEffect transition="in" filter="fade">
                                      <p:cBhvr>
                                        <p:cTn id="48" dur="3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ПРОЕКТ ТАМБОВ\тттт\top68.ru-tambov-vokzal-so-storony-goroda-6284.jpg"/>
          <p:cNvPicPr>
            <a:picLocks noGrp="1" noChangeAspect="1" noChangeArrowheads="1"/>
          </p:cNvPicPr>
          <p:nvPr>
            <p:ph idx="1"/>
          </p:nvPr>
        </p:nvPicPr>
        <p:blipFill>
          <a:blip r:embed="rId2" cstate="print"/>
          <a:srcRect/>
          <a:stretch>
            <a:fillRect/>
          </a:stretch>
        </p:blipFill>
        <p:spPr bwMode="auto">
          <a:xfrm>
            <a:off x="4932040" y="1772816"/>
            <a:ext cx="3024336" cy="2268252"/>
          </a:xfrm>
          <a:prstGeom prst="rect">
            <a:avLst/>
          </a:prstGeom>
          <a:noFill/>
        </p:spPr>
      </p:pic>
      <p:pic>
        <p:nvPicPr>
          <p:cNvPr id="12291" name="Picture 3" descr="D:\ПРОЕКТ ТАМБОВ\тттт\вокзал.jpg"/>
          <p:cNvPicPr>
            <a:picLocks noChangeAspect="1" noChangeArrowheads="1"/>
          </p:cNvPicPr>
          <p:nvPr/>
        </p:nvPicPr>
        <p:blipFill>
          <a:blip r:embed="rId3" cstate="print"/>
          <a:srcRect/>
          <a:stretch>
            <a:fillRect/>
          </a:stretch>
        </p:blipFill>
        <p:spPr bwMode="auto">
          <a:xfrm>
            <a:off x="4788024" y="4149080"/>
            <a:ext cx="3312368" cy="2484276"/>
          </a:xfrm>
          <a:prstGeom prst="rect">
            <a:avLst/>
          </a:prstGeom>
          <a:noFill/>
        </p:spPr>
      </p:pic>
      <p:sp>
        <p:nvSpPr>
          <p:cNvPr id="7" name="Заголовок 1"/>
          <p:cNvSpPr txBox="1">
            <a:spLocks/>
          </p:cNvSpPr>
          <p:nvPr/>
        </p:nvSpPr>
        <p:spPr bwMode="auto">
          <a:xfrm>
            <a:off x="4716016" y="404664"/>
            <a:ext cx="3672408" cy="1296144"/>
          </a:xfrm>
          <a:prstGeom prst="rect">
            <a:avLst/>
          </a:prstGeom>
          <a:blipFill>
            <a:blip r:embed="rId4" cstate="print"/>
            <a:tile tx="0" ty="0" sx="100000" sy="100000" flip="none" algn="tl"/>
          </a:blipFill>
          <a:ln w="57150" cmpd="dbl">
            <a:solidFill>
              <a:srgbClr val="663300"/>
            </a:solidFill>
            <a:miter lim="800000"/>
            <a:headEnd/>
            <a:tailEnd/>
          </a:ln>
          <a:effectLst/>
        </p:spPr>
        <p:txBody>
          <a:bodyPr vert="horz" wrap="square" lIns="91440" tIns="45720" rIns="91440" bIns="45720" numCol="1" anchor="ctr" anchorCtr="0" compatLnSpc="1">
            <a:prstTxWarp prst="textNoShape">
              <a:avLst/>
            </a:prstTxWarp>
          </a:bodyPr>
          <a:lstStyle/>
          <a:p>
            <a:pPr algn="ctr">
              <a:buFont typeface="Wingdings" pitchFamily="2" charset="2"/>
              <a:buChar char=""/>
            </a:pPr>
            <a:r>
              <a:rPr kumimoji="0" lang="ru-RU" sz="2000" b="1" u="none" strike="noStrike" kern="0" cap="none" spc="0" normalizeH="0" baseline="0" noProof="0" dirty="0" smtClean="0">
                <a:ln>
                  <a:noFill/>
                </a:ln>
                <a:solidFill>
                  <a:srgbClr val="663300"/>
                </a:solidFill>
                <a:effectLst/>
                <a:uLnTx/>
                <a:uFillTx/>
                <a:latin typeface="Gabriola" pitchFamily="82" charset="0"/>
                <a:ea typeface="+mj-ea"/>
                <a:cs typeface="+mj-cs"/>
              </a:rPr>
              <a:t>  ИСТОРИЧЕСКАЯ СПРАВКА</a:t>
            </a:r>
            <a:r>
              <a:rPr lang="ru-RU" sz="2000" dirty="0" smtClean="0">
                <a:latin typeface="Gabriola" pitchFamily="82" charset="0"/>
              </a:rPr>
              <a:t> </a:t>
            </a:r>
          </a:p>
          <a:p>
            <a:pPr algn="ctr"/>
            <a:r>
              <a:rPr lang="ru-RU" sz="2400" b="1" dirty="0" smtClean="0">
                <a:solidFill>
                  <a:srgbClr val="663300"/>
                </a:solidFill>
                <a:latin typeface="Gabriola" pitchFamily="82" charset="0"/>
              </a:rPr>
              <a:t>Тамбовский вокзал</a:t>
            </a:r>
          </a:p>
          <a:p>
            <a:pPr algn="ctr"/>
            <a:r>
              <a:rPr lang="ru-RU" sz="2400" b="1" dirty="0" smtClean="0">
                <a:solidFill>
                  <a:srgbClr val="663300"/>
                </a:solidFill>
                <a:latin typeface="Gabriola" pitchFamily="82" charset="0"/>
              </a:rPr>
              <a:t>Путешествие в Тамбов…</a:t>
            </a:r>
          </a:p>
          <a:p>
            <a:pPr algn="ctr"/>
            <a:endParaRPr lang="ru-RU" sz="2000" b="1" dirty="0" smtClean="0">
              <a:solidFill>
                <a:srgbClr val="663300"/>
              </a:solidFill>
              <a:latin typeface="Gabriola" pitchFamily="82" charset="0"/>
            </a:endParaRPr>
          </a:p>
        </p:txBody>
      </p:sp>
      <p:pic>
        <p:nvPicPr>
          <p:cNvPr id="9" name="Picture 5" descr="D:\ПРОЕКТ ТАМБОВ\жд2.jpg"/>
          <p:cNvPicPr>
            <a:picLocks noChangeAspect="1" noChangeArrowheads="1"/>
          </p:cNvPicPr>
          <p:nvPr/>
        </p:nvPicPr>
        <p:blipFill>
          <a:blip r:embed="rId5" cstate="print"/>
          <a:srcRect/>
          <a:stretch>
            <a:fillRect/>
          </a:stretch>
        </p:blipFill>
        <p:spPr bwMode="auto">
          <a:xfrm>
            <a:off x="1259632" y="908720"/>
            <a:ext cx="3312368" cy="2329528"/>
          </a:xfrm>
          <a:prstGeom prst="rect">
            <a:avLst/>
          </a:prstGeom>
          <a:noFill/>
        </p:spPr>
      </p:pic>
      <p:pic>
        <p:nvPicPr>
          <p:cNvPr id="10" name="Picture 6" descr="D:\ПРОЕКТ ТАМБОВ\жд.jpg"/>
          <p:cNvPicPr>
            <a:picLocks noChangeAspect="1" noChangeArrowheads="1"/>
          </p:cNvPicPr>
          <p:nvPr/>
        </p:nvPicPr>
        <p:blipFill>
          <a:blip r:embed="rId6" cstate="print"/>
          <a:srcRect/>
          <a:stretch>
            <a:fillRect/>
          </a:stretch>
        </p:blipFill>
        <p:spPr bwMode="auto">
          <a:xfrm>
            <a:off x="1115616" y="3501008"/>
            <a:ext cx="3456384" cy="2315058"/>
          </a:xfrm>
          <a:prstGeom prst="rect">
            <a:avLst/>
          </a:prstGeom>
          <a:noFill/>
        </p:spPr>
      </p:pic>
      <p:sp>
        <p:nvSpPr>
          <p:cNvPr id="11" name="Прямоугольник 10"/>
          <p:cNvSpPr/>
          <p:nvPr/>
        </p:nvSpPr>
        <p:spPr>
          <a:xfrm rot="16200000">
            <a:off x="-814447" y="3074400"/>
            <a:ext cx="2799164"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вокзал</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2" y="1052736"/>
            <a:ext cx="5760640" cy="3672408"/>
          </a:xfrm>
          <a:blipFill>
            <a:blip r:embed="rId2" cstate="print"/>
            <a:tile tx="0" ty="0" sx="100000" sy="100000" flip="none" algn="tl"/>
          </a:blipFill>
          <a:ln w="57150" cmpd="dbl">
            <a:solidFill>
              <a:srgbClr val="663300"/>
            </a:solidFill>
          </a:ln>
        </p:spPr>
        <p:txBody>
          <a:bodyPr/>
          <a:lstStyle/>
          <a:p>
            <a:pPr algn="ctr"/>
            <a:r>
              <a:rPr lang="ru-RU" sz="2400" dirty="0" smtClean="0">
                <a:latin typeface="Gabriola" pitchFamily="82" charset="0"/>
              </a:rPr>
              <a:t/>
            </a:r>
            <a:br>
              <a:rPr lang="ru-RU" sz="2400" dirty="0" smtClean="0">
                <a:latin typeface="Gabriola" pitchFamily="82" charset="0"/>
              </a:rPr>
            </a:br>
            <a:r>
              <a:rPr lang="ru-RU" sz="2400" dirty="0" smtClean="0">
                <a:latin typeface="Gabriola" pitchFamily="82" charset="0"/>
              </a:rPr>
              <a:t/>
            </a:r>
            <a:br>
              <a:rPr lang="ru-RU" sz="2400" dirty="0" smtClean="0">
                <a:latin typeface="Gabriola" pitchFamily="82" charset="0"/>
              </a:rPr>
            </a:br>
            <a:r>
              <a:rPr lang="ru-RU" sz="4000" dirty="0" smtClean="0">
                <a:latin typeface="Gabriola" pitchFamily="82" charset="0"/>
              </a:rPr>
              <a:t/>
            </a:r>
            <a:br>
              <a:rPr lang="ru-RU" sz="4000" dirty="0" smtClean="0">
                <a:latin typeface="Gabriola" pitchFamily="82" charset="0"/>
              </a:rPr>
            </a:br>
            <a:r>
              <a:rPr lang="ru-RU" sz="4000" dirty="0" smtClean="0">
                <a:latin typeface="Gabriola" pitchFamily="82" charset="0"/>
              </a:rPr>
              <a:t>«Тамбов на карте генеральной</a:t>
            </a:r>
            <a:br>
              <a:rPr lang="ru-RU" sz="4000" dirty="0" smtClean="0">
                <a:latin typeface="Gabriola" pitchFamily="82" charset="0"/>
              </a:rPr>
            </a:br>
            <a:r>
              <a:rPr lang="ru-RU" sz="4000" dirty="0" smtClean="0">
                <a:latin typeface="Gabriola" pitchFamily="82" charset="0"/>
              </a:rPr>
              <a:t>Кружком означен не всегда;</a:t>
            </a:r>
            <a:br>
              <a:rPr lang="ru-RU" sz="4000" dirty="0" smtClean="0">
                <a:latin typeface="Gabriola" pitchFamily="82" charset="0"/>
              </a:rPr>
            </a:br>
            <a:r>
              <a:rPr lang="ru-RU" sz="4000" dirty="0" smtClean="0">
                <a:latin typeface="Gabriola" pitchFamily="82" charset="0"/>
              </a:rPr>
              <a:t>Он прежде город был опальный,</a:t>
            </a:r>
            <a:br>
              <a:rPr lang="ru-RU" sz="4000" dirty="0" smtClean="0">
                <a:latin typeface="Gabriola" pitchFamily="82" charset="0"/>
              </a:rPr>
            </a:br>
            <a:r>
              <a:rPr lang="ru-RU" sz="4000" dirty="0" smtClean="0">
                <a:latin typeface="Gabriola" pitchFamily="82" charset="0"/>
              </a:rPr>
              <a:t>Теперь же, право, хоть куда."</a:t>
            </a:r>
            <a:br>
              <a:rPr lang="ru-RU" sz="4000" dirty="0" smtClean="0">
                <a:latin typeface="Gabriola" pitchFamily="82" charset="0"/>
              </a:rPr>
            </a:br>
            <a:r>
              <a:rPr lang="ru-RU" dirty="0" smtClean="0">
                <a:latin typeface="Gabriola" pitchFamily="82" charset="0"/>
              </a:rPr>
              <a:t/>
            </a:r>
            <a:br>
              <a:rPr lang="ru-RU" dirty="0" smtClean="0">
                <a:latin typeface="Gabriola" pitchFamily="82" charset="0"/>
              </a:rPr>
            </a:br>
            <a:r>
              <a:rPr lang="ru-RU" dirty="0" smtClean="0">
                <a:latin typeface="Gabriola" pitchFamily="82" charset="0"/>
              </a:rPr>
              <a:t/>
            </a:r>
            <a:br>
              <a:rPr lang="ru-RU" dirty="0" smtClean="0">
                <a:latin typeface="Gabriola" pitchFamily="82" charset="0"/>
              </a:rPr>
            </a:br>
            <a:endParaRPr lang="ru-RU" dirty="0">
              <a:latin typeface="Gabriola" pitchFamily="82" charset="0"/>
            </a:endParaRPr>
          </a:p>
        </p:txBody>
      </p:sp>
      <p:sp>
        <p:nvSpPr>
          <p:cNvPr id="4" name="Прямоугольник 3"/>
          <p:cNvSpPr/>
          <p:nvPr/>
        </p:nvSpPr>
        <p:spPr>
          <a:xfrm>
            <a:off x="1331640" y="4941168"/>
            <a:ext cx="6768752" cy="646331"/>
          </a:xfrm>
          <a:prstGeom prst="rect">
            <a:avLst/>
          </a:prstGeom>
          <a:blipFill>
            <a:blip r:embed="rId2" cstate="print"/>
            <a:tile tx="0" ty="0" sx="100000" sy="100000" flip="none" algn="tl"/>
          </a:blipFill>
          <a:ln w="57150" cmpd="dbl">
            <a:solidFill>
              <a:srgbClr val="663300"/>
            </a:solidFill>
          </a:ln>
        </p:spPr>
        <p:txBody>
          <a:bodyPr wrap="square">
            <a:spAutoFit/>
          </a:bodyPr>
          <a:lstStyle/>
          <a:p>
            <a:pPr algn="ctr"/>
            <a:r>
              <a:rPr lang="ru-RU" sz="3600" b="1" dirty="0" smtClean="0">
                <a:solidFill>
                  <a:srgbClr val="663300"/>
                </a:solidFill>
                <a:latin typeface="Gabriola" pitchFamily="82" charset="0"/>
              </a:rPr>
              <a:t>Ты в сердце России, ЛЮБИМЫЙ Тамбов!</a:t>
            </a:r>
            <a:endParaRPr lang="ru-RU" sz="3600" b="1" dirty="0">
              <a:solidFill>
                <a:srgbClr val="6633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323527" y="260648"/>
            <a:ext cx="7395919" cy="6597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descr="D:\ПРОЕКТ ТАМБОВ\Л1.jpg"/>
          <p:cNvPicPr>
            <a:picLocks noChangeAspect="1" noChangeArrowheads="1"/>
          </p:cNvPicPr>
          <p:nvPr/>
        </p:nvPicPr>
        <p:blipFill>
          <a:blip r:embed="rId3" cstate="print"/>
          <a:srcRect/>
          <a:stretch>
            <a:fillRect/>
          </a:stretch>
        </p:blipFill>
        <p:spPr bwMode="auto">
          <a:xfrm>
            <a:off x="5508104" y="260648"/>
            <a:ext cx="3456384" cy="2596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D:\ПРОЕКТ ТАМБОВ\0c631e2025b9.jpg"/>
          <p:cNvPicPr>
            <a:picLocks noChangeAspect="1" noChangeArrowheads="1"/>
          </p:cNvPicPr>
          <p:nvPr/>
        </p:nvPicPr>
        <p:blipFill>
          <a:blip r:embed="rId4" cstate="print"/>
          <a:srcRect/>
          <a:stretch>
            <a:fillRect/>
          </a:stretch>
        </p:blipFill>
        <p:spPr bwMode="auto">
          <a:xfrm>
            <a:off x="6372200" y="2996952"/>
            <a:ext cx="2448272" cy="3497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323528" y="6093296"/>
            <a:ext cx="3576620" cy="400110"/>
          </a:xfrm>
          <a:prstGeom prst="rect">
            <a:avLst/>
          </a:prstGeom>
          <a:noFill/>
        </p:spPr>
        <p:txBody>
          <a:bodyPr wrap="square" rtlCol="0">
            <a:spAutoFit/>
          </a:bodyPr>
          <a:lstStyle/>
          <a:p>
            <a:r>
              <a:rPr lang="ru-RU" sz="2000" dirty="0" smtClean="0">
                <a:latin typeface="Gabriola" pitchFamily="82" charset="0"/>
              </a:rPr>
              <a:t>!</a:t>
            </a:r>
            <a:endParaRPr lang="ru-RU" sz="2000" dirty="0">
              <a:latin typeface="Gabriola" pitchFamily="8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373494" cy="7704856"/>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cxnSp>
        <p:nvCxnSpPr>
          <p:cNvPr id="10" name="Прямая соединительная линия 9"/>
          <p:cNvCxnSpPr/>
          <p:nvPr/>
        </p:nvCxnSpPr>
        <p:spPr>
          <a:xfrm>
            <a:off x="6948264" y="3933056"/>
            <a:ext cx="18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2" descr="D:\ПРОЕКТ ТАМБОВ\планета Тамбов.jpg"/>
          <p:cNvPicPr>
            <a:picLocks noChangeAspect="1" noChangeArrowheads="1"/>
          </p:cNvPicPr>
          <p:nvPr/>
        </p:nvPicPr>
        <p:blipFill>
          <a:blip r:embed="rId3" cstate="print"/>
          <a:srcRect/>
          <a:stretch>
            <a:fillRect/>
          </a:stretch>
        </p:blipFill>
        <p:spPr bwMode="auto">
          <a:xfrm>
            <a:off x="395536" y="332656"/>
            <a:ext cx="4320480" cy="4976001"/>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920" y="332656"/>
            <a:ext cx="4680520" cy="6120680"/>
          </a:xfrm>
          <a:blipFill>
            <a:blip r:embed="rId2" cstate="print"/>
            <a:tile tx="0" ty="0" sx="100000" sy="100000" flip="none" algn="tl"/>
          </a:blipFill>
          <a:ln w="57150" cmpd="dbl">
            <a:solidFill>
              <a:srgbClr val="663300"/>
            </a:solidFill>
            <a:bevel/>
          </a:ln>
        </p:spPr>
        <p:txBody>
          <a:bodyPr/>
          <a:lstStyle/>
          <a:p>
            <a:pPr algn="ctr">
              <a:buFont typeface="Wingdings" pitchFamily="2" charset="2"/>
              <a:buChar char=""/>
            </a:pPr>
            <a:r>
              <a:rPr lang="ru-RU" sz="2000" dirty="0" smtClean="0">
                <a:solidFill>
                  <a:srgbClr val="663300"/>
                </a:solidFill>
                <a:latin typeface="Gabriola" pitchFamily="82" charset="0"/>
              </a:rPr>
              <a:t> ИСТОРИЧЕСКАЯ СПРАВКА</a:t>
            </a:r>
            <a:br>
              <a:rPr lang="ru-RU" sz="2000" dirty="0" smtClean="0">
                <a:solidFill>
                  <a:srgbClr val="663300"/>
                </a:solidFill>
                <a:latin typeface="Gabriola" pitchFamily="82" charset="0"/>
              </a:rPr>
            </a:br>
            <a:r>
              <a:rPr lang="ru-RU" sz="2000" dirty="0" smtClean="0">
                <a:solidFill>
                  <a:srgbClr val="663300"/>
                </a:solidFill>
                <a:latin typeface="Gabriola" pitchFamily="82" charset="0"/>
              </a:rPr>
              <a:t>«Тамбовский Парк Победы»  </a:t>
            </a:r>
          </a:p>
          <a:p>
            <a:pPr>
              <a:buNone/>
            </a:pPr>
            <a:r>
              <a:rPr lang="ru-RU" sz="2000" dirty="0" smtClean="0">
                <a:solidFill>
                  <a:srgbClr val="663300"/>
                </a:solidFill>
                <a:latin typeface="Gabriola" pitchFamily="82" charset="0"/>
              </a:rPr>
              <a:t>              </a:t>
            </a:r>
            <a:r>
              <a:rPr lang="ru-RU" sz="1800" dirty="0" smtClean="0">
                <a:solidFill>
                  <a:srgbClr val="663300"/>
                </a:solidFill>
                <a:latin typeface="Gabriola" pitchFamily="82" charset="0"/>
              </a:rPr>
              <a:t>Самый большой по площади парк Тамбова был разбит на месте пустыря недалеко от здания ТГТУ на улице Мичуринской к 50-й годовщине Победы в Великой Отечественной Войне. На переднем краю парка Победы представлена выставка боевой бронетехники и артиллерийских орудий, состоявших на вооружении Российской Армии. К 65-летию Победы в парке установлен Памятник Ветерану-победителю – в виде ветерана, сидящего на скамейке и держащего на руках маленькую девочку. Рядом с парком, на площадке перед учебным корпусом технического университета установлен монумент в память воинам-землякам, погибшим в Афганистане в 1979-1989 годы. В центре парка Победы в тёплое время года действует светомузыкальный фонтан. Особенностью фонтана является то, что струи воды бьют вверх из ячеек расположенных прямо на уровне пешеходной части площадки. В парке Победы действует детский развлекательный городок аттракционов.</a:t>
            </a:r>
            <a:endParaRPr lang="ru-RU" sz="1800" dirty="0">
              <a:solidFill>
                <a:srgbClr val="663300"/>
              </a:solidFill>
              <a:latin typeface="Gabriola" pitchFamily="82" charset="0"/>
            </a:endParaRPr>
          </a:p>
        </p:txBody>
      </p:sp>
      <p:sp>
        <p:nvSpPr>
          <p:cNvPr id="4" name="Прямоугольник 3"/>
          <p:cNvSpPr/>
          <p:nvPr/>
        </p:nvSpPr>
        <p:spPr>
          <a:xfrm rot="16382900">
            <a:off x="-1160720" y="3002056"/>
            <a:ext cx="3534942"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парк Победы</a:t>
            </a:r>
            <a:endParaRPr lang="ru-RU" sz="2800" dirty="0">
              <a:solidFill>
                <a:srgbClr val="663300"/>
              </a:solidFill>
            </a:endParaRPr>
          </a:p>
        </p:txBody>
      </p:sp>
      <p:pic>
        <p:nvPicPr>
          <p:cNvPr id="6" name="Picture 7"/>
          <p:cNvPicPr>
            <a:picLocks noChangeAspect="1" noChangeArrowheads="1"/>
          </p:cNvPicPr>
          <p:nvPr/>
        </p:nvPicPr>
        <p:blipFill>
          <a:blip r:embed="rId3" cstate="print"/>
          <a:srcRect/>
          <a:stretch>
            <a:fillRect/>
          </a:stretch>
        </p:blipFill>
        <p:spPr bwMode="auto">
          <a:xfrm>
            <a:off x="1259632" y="1196752"/>
            <a:ext cx="2349624" cy="3356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79712" y="764704"/>
            <a:ext cx="5544616" cy="5472608"/>
          </a:xfrm>
          <a:blipFill>
            <a:blip r:embed="rId2" cstate="print"/>
            <a:tile tx="0" ty="0" sx="100000" sy="100000" flip="none" algn="tl"/>
          </a:blipFill>
          <a:ln w="57150" cmpd="dbl">
            <a:solidFill>
              <a:srgbClr val="663300"/>
            </a:solidFill>
          </a:ln>
        </p:spPr>
        <p:txBody>
          <a:bodyPr numCol="1"/>
          <a:lstStyle/>
          <a:p>
            <a:pPr algn="ctr">
              <a:buFont typeface="Wingdings" pitchFamily="2" charset="2"/>
              <a:buChar char=""/>
            </a:pPr>
            <a:r>
              <a:rPr lang="ru-RU" dirty="0" smtClean="0">
                <a:solidFill>
                  <a:srgbClr val="663300"/>
                </a:solidFill>
                <a:latin typeface="Gabriola" pitchFamily="82" charset="0"/>
              </a:rPr>
              <a:t>«Парк Победы»</a:t>
            </a:r>
          </a:p>
          <a:p>
            <a:pPr algn="just">
              <a:spcBef>
                <a:spcPts val="0"/>
              </a:spcBef>
              <a:buNone/>
            </a:pPr>
            <a:r>
              <a:rPr lang="ru-RU" sz="2000" dirty="0" smtClean="0">
                <a:solidFill>
                  <a:srgbClr val="663300"/>
                </a:solidFill>
                <a:latin typeface="Gabriola" pitchFamily="82" charset="0"/>
              </a:rPr>
              <a:t>Гляжу  в окно, -  </a:t>
            </a:r>
          </a:p>
          <a:p>
            <a:pPr algn="just">
              <a:spcBef>
                <a:spcPts val="0"/>
              </a:spcBef>
              <a:buNone/>
            </a:pPr>
            <a:r>
              <a:rPr lang="ru-RU" sz="2000" dirty="0" smtClean="0">
                <a:solidFill>
                  <a:srgbClr val="663300"/>
                </a:solidFill>
                <a:latin typeface="Gabriola" pitchFamily="82" charset="0"/>
              </a:rPr>
              <a:t>Вот Парк Победы, напортив дома моего.</a:t>
            </a:r>
          </a:p>
          <a:p>
            <a:pPr algn="just">
              <a:spcBef>
                <a:spcPts val="0"/>
              </a:spcBef>
              <a:buNone/>
            </a:pPr>
            <a:r>
              <a:rPr lang="ru-RU" sz="2000" dirty="0" smtClean="0">
                <a:solidFill>
                  <a:srgbClr val="663300"/>
                </a:solidFill>
                <a:latin typeface="Gabriola" pitchFamily="82" charset="0"/>
              </a:rPr>
              <a:t>Стоят орудия и танки,</a:t>
            </a:r>
          </a:p>
          <a:p>
            <a:pPr algn="just">
              <a:spcBef>
                <a:spcPts val="0"/>
              </a:spcBef>
              <a:buNone/>
            </a:pPr>
            <a:r>
              <a:rPr lang="ru-RU" sz="2000" dirty="0" smtClean="0">
                <a:solidFill>
                  <a:srgbClr val="663300"/>
                </a:solidFill>
                <a:latin typeface="Gabriola" pitchFamily="82" charset="0"/>
              </a:rPr>
              <a:t>А  сколько лет уже прошло.</a:t>
            </a:r>
          </a:p>
          <a:p>
            <a:pPr algn="just">
              <a:spcBef>
                <a:spcPts val="0"/>
              </a:spcBef>
              <a:buNone/>
            </a:pPr>
            <a:r>
              <a:rPr lang="ru-RU" sz="2000" dirty="0" smtClean="0">
                <a:solidFill>
                  <a:srgbClr val="663300"/>
                </a:solidFill>
                <a:latin typeface="Gabriola" pitchFamily="82" charset="0"/>
              </a:rPr>
              <a:t>Была война , пришли с Победой, мой дед и прадед в свой Тамбов.</a:t>
            </a:r>
          </a:p>
          <a:p>
            <a:pPr algn="just">
              <a:spcBef>
                <a:spcPts val="0"/>
              </a:spcBef>
              <a:buNone/>
            </a:pPr>
            <a:r>
              <a:rPr lang="ru-RU" sz="2000" dirty="0" smtClean="0">
                <a:solidFill>
                  <a:srgbClr val="663300"/>
                </a:solidFill>
                <a:latin typeface="Gabriola" pitchFamily="82" charset="0"/>
              </a:rPr>
              <a:t>И нам на память здесь разбили прекрасный сквер среди домов.</a:t>
            </a:r>
          </a:p>
          <a:p>
            <a:pPr algn="just">
              <a:spcBef>
                <a:spcPts val="0"/>
              </a:spcBef>
              <a:buNone/>
            </a:pPr>
            <a:r>
              <a:rPr lang="ru-RU" sz="2000" dirty="0" smtClean="0">
                <a:solidFill>
                  <a:srgbClr val="663300"/>
                </a:solidFill>
                <a:latin typeface="Gabriola" pitchFamily="82" charset="0"/>
              </a:rPr>
              <a:t>Здесь я люблю гулять и слушать рассказы о войне.</a:t>
            </a:r>
          </a:p>
          <a:p>
            <a:pPr algn="just">
              <a:spcBef>
                <a:spcPts val="0"/>
              </a:spcBef>
              <a:buNone/>
            </a:pPr>
            <a:r>
              <a:rPr lang="ru-RU" sz="2000" dirty="0" smtClean="0">
                <a:solidFill>
                  <a:srgbClr val="663300"/>
                </a:solidFill>
                <a:latin typeface="Gabriola" pitchFamily="82" charset="0"/>
              </a:rPr>
              <a:t>Вот на скамейке внучка с дедом присели в тишине.</a:t>
            </a:r>
          </a:p>
          <a:p>
            <a:pPr algn="just">
              <a:spcBef>
                <a:spcPts val="0"/>
              </a:spcBef>
              <a:buNone/>
            </a:pPr>
            <a:r>
              <a:rPr lang="ru-RU" sz="2000" dirty="0" smtClean="0">
                <a:solidFill>
                  <a:srgbClr val="663300"/>
                </a:solidFill>
                <a:latin typeface="Gabriola" pitchFamily="82" charset="0"/>
              </a:rPr>
              <a:t>Их изваяли  из металла, на память для ребят.</a:t>
            </a:r>
          </a:p>
          <a:p>
            <a:pPr algn="just">
              <a:spcBef>
                <a:spcPts val="0"/>
              </a:spcBef>
              <a:buNone/>
            </a:pPr>
            <a:r>
              <a:rPr lang="ru-RU" sz="2000" dirty="0" smtClean="0">
                <a:solidFill>
                  <a:srgbClr val="663300"/>
                </a:solidFill>
                <a:latin typeface="Gabriola" pitchFamily="82" charset="0"/>
              </a:rPr>
              <a:t>Свои цветы я возлагаю, благодарю солдат.</a:t>
            </a:r>
          </a:p>
          <a:p>
            <a:pPr algn="just">
              <a:spcBef>
                <a:spcPts val="0"/>
              </a:spcBef>
              <a:buNone/>
            </a:pPr>
            <a:r>
              <a:rPr lang="ru-RU" sz="2000" dirty="0" smtClean="0">
                <a:solidFill>
                  <a:srgbClr val="663300"/>
                </a:solidFill>
                <a:latin typeface="Gabriola" pitchFamily="82" charset="0"/>
              </a:rPr>
              <a:t>Гляжу на них и вспоминаю  я деда моего,</a:t>
            </a:r>
          </a:p>
          <a:p>
            <a:pPr algn="just">
              <a:spcBef>
                <a:spcPts val="0"/>
              </a:spcBef>
              <a:buNone/>
            </a:pPr>
            <a:r>
              <a:rPr lang="ru-RU" sz="2000" dirty="0" smtClean="0">
                <a:solidFill>
                  <a:srgbClr val="663300"/>
                </a:solidFill>
                <a:latin typeface="Gabriola" pitchFamily="82" charset="0"/>
              </a:rPr>
              <a:t> Солдат тех что нам жизнь спасали,</a:t>
            </a:r>
          </a:p>
          <a:p>
            <a:pPr algn="just">
              <a:spcBef>
                <a:spcPts val="0"/>
              </a:spcBef>
              <a:buNone/>
            </a:pPr>
            <a:r>
              <a:rPr lang="ru-RU" sz="2000" dirty="0" smtClean="0">
                <a:solidFill>
                  <a:srgbClr val="663300"/>
                </a:solidFill>
                <a:latin typeface="Gabriola" pitchFamily="82" charset="0"/>
              </a:rPr>
              <a:t> Врагам Земли назло.</a:t>
            </a:r>
          </a:p>
          <a:p>
            <a:pPr algn="just">
              <a:spcBef>
                <a:spcPts val="0"/>
              </a:spcBef>
              <a:buNone/>
            </a:pPr>
            <a:r>
              <a:rPr lang="ru-RU" sz="2000" dirty="0" smtClean="0">
                <a:solidFill>
                  <a:srgbClr val="663300"/>
                </a:solidFill>
                <a:latin typeface="Gabriola" pitchFamily="82" charset="0"/>
              </a:rPr>
              <a:t>И нет в Тамбове лучше места , </a:t>
            </a:r>
          </a:p>
          <a:p>
            <a:pPr algn="just">
              <a:spcBef>
                <a:spcPts val="0"/>
              </a:spcBef>
              <a:buNone/>
            </a:pPr>
            <a:r>
              <a:rPr lang="ru-RU" sz="2000" dirty="0" smtClean="0">
                <a:solidFill>
                  <a:srgbClr val="663300"/>
                </a:solidFill>
                <a:latin typeface="Gabriola" pitchFamily="82" charset="0"/>
              </a:rPr>
              <a:t>Чем Парк Победы для ребят, </a:t>
            </a:r>
          </a:p>
          <a:p>
            <a:pPr algn="just">
              <a:spcBef>
                <a:spcPts val="0"/>
              </a:spcBef>
              <a:buNone/>
            </a:pPr>
            <a:r>
              <a:rPr lang="ru-RU" sz="2000" dirty="0" smtClean="0">
                <a:solidFill>
                  <a:srgbClr val="663300"/>
                </a:solidFill>
                <a:latin typeface="Gabriola" pitchFamily="82" charset="0"/>
              </a:rPr>
              <a:t>Ведь только здесь смогли узнать мы истории солдат!</a:t>
            </a:r>
          </a:p>
          <a:p>
            <a:pPr>
              <a:buNone/>
            </a:pPr>
            <a:endParaRPr lang="ru-RU" sz="2400" dirty="0">
              <a:latin typeface="Gabriola" pitchFamily="82" charset="0"/>
            </a:endParaRPr>
          </a:p>
        </p:txBody>
      </p:sp>
      <p:sp>
        <p:nvSpPr>
          <p:cNvPr id="4" name="Прямоугольник 3"/>
          <p:cNvSpPr/>
          <p:nvPr/>
        </p:nvSpPr>
        <p:spPr>
          <a:xfrm rot="16421866">
            <a:off x="-1140895" y="3003838"/>
            <a:ext cx="3534942"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парк Победы</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3779912" y="404664"/>
            <a:ext cx="2121664" cy="1584176"/>
          </a:xfrm>
          <a:prstGeom prst="rect">
            <a:avLst/>
          </a:prstGeom>
          <a:noFill/>
          <a:ln w="9525">
            <a:noFill/>
            <a:miter lim="800000"/>
            <a:headEnd/>
            <a:tailEnd/>
          </a:ln>
        </p:spPr>
      </p:pic>
      <p:pic>
        <p:nvPicPr>
          <p:cNvPr id="19461" name="Picture 5"/>
          <p:cNvPicPr>
            <a:picLocks noChangeAspect="1" noChangeArrowheads="1"/>
          </p:cNvPicPr>
          <p:nvPr/>
        </p:nvPicPr>
        <p:blipFill>
          <a:blip r:embed="rId3" cstate="print"/>
          <a:srcRect/>
          <a:stretch>
            <a:fillRect/>
          </a:stretch>
        </p:blipFill>
        <p:spPr bwMode="auto">
          <a:xfrm>
            <a:off x="6156176" y="548680"/>
            <a:ext cx="2744191" cy="3816424"/>
          </a:xfrm>
          <a:prstGeom prst="rect">
            <a:avLst/>
          </a:prstGeom>
          <a:noFill/>
          <a:ln w="9525">
            <a:noFill/>
            <a:miter lim="800000"/>
            <a:headEnd/>
            <a:tailEnd/>
          </a:ln>
        </p:spPr>
      </p:pic>
      <p:pic>
        <p:nvPicPr>
          <p:cNvPr id="19462" name="Picture 6"/>
          <p:cNvPicPr>
            <a:picLocks noChangeAspect="1" noChangeArrowheads="1"/>
          </p:cNvPicPr>
          <p:nvPr/>
        </p:nvPicPr>
        <p:blipFill>
          <a:blip r:embed="rId4" cstate="print"/>
          <a:srcRect/>
          <a:stretch>
            <a:fillRect/>
          </a:stretch>
        </p:blipFill>
        <p:spPr bwMode="auto">
          <a:xfrm>
            <a:off x="1115616" y="4005064"/>
            <a:ext cx="2590800" cy="1762125"/>
          </a:xfrm>
          <a:prstGeom prst="rect">
            <a:avLst/>
          </a:prstGeom>
          <a:noFill/>
          <a:ln w="9525">
            <a:noFill/>
            <a:miter lim="800000"/>
            <a:headEnd/>
            <a:tailEnd/>
          </a:ln>
        </p:spPr>
      </p:pic>
      <p:pic>
        <p:nvPicPr>
          <p:cNvPr id="19463" name="Picture 7"/>
          <p:cNvPicPr>
            <a:picLocks noChangeAspect="1" noChangeArrowheads="1"/>
          </p:cNvPicPr>
          <p:nvPr/>
        </p:nvPicPr>
        <p:blipFill>
          <a:blip r:embed="rId5" cstate="print"/>
          <a:srcRect/>
          <a:stretch>
            <a:fillRect/>
          </a:stretch>
        </p:blipFill>
        <p:spPr bwMode="auto">
          <a:xfrm>
            <a:off x="3707904" y="2708920"/>
            <a:ext cx="2349624" cy="3356606"/>
          </a:xfrm>
          <a:prstGeom prst="rect">
            <a:avLst/>
          </a:prstGeom>
          <a:noFill/>
          <a:ln w="9525">
            <a:noFill/>
            <a:miter lim="800000"/>
            <a:headEnd/>
            <a:tailEnd/>
          </a:ln>
        </p:spPr>
      </p:pic>
      <p:pic>
        <p:nvPicPr>
          <p:cNvPr id="19464" name="Picture 8"/>
          <p:cNvPicPr>
            <a:picLocks noChangeAspect="1" noChangeArrowheads="1"/>
          </p:cNvPicPr>
          <p:nvPr/>
        </p:nvPicPr>
        <p:blipFill>
          <a:blip r:embed="rId6" cstate="print"/>
          <a:srcRect/>
          <a:stretch>
            <a:fillRect/>
          </a:stretch>
        </p:blipFill>
        <p:spPr bwMode="auto">
          <a:xfrm>
            <a:off x="1331640" y="332656"/>
            <a:ext cx="1944216" cy="1482748"/>
          </a:xfrm>
          <a:prstGeom prst="rect">
            <a:avLst/>
          </a:prstGeom>
          <a:noFill/>
          <a:ln w="9525">
            <a:noFill/>
            <a:miter lim="800000"/>
            <a:headEnd/>
            <a:tailEnd/>
          </a:ln>
        </p:spPr>
      </p:pic>
      <p:pic>
        <p:nvPicPr>
          <p:cNvPr id="19465" name="Picture 9"/>
          <p:cNvPicPr>
            <a:picLocks noGrp="1" noChangeAspect="1" noChangeArrowheads="1"/>
          </p:cNvPicPr>
          <p:nvPr>
            <p:ph idx="1"/>
          </p:nvPr>
        </p:nvPicPr>
        <p:blipFill>
          <a:blip r:embed="rId7" cstate="print"/>
          <a:srcRect/>
          <a:stretch>
            <a:fillRect/>
          </a:stretch>
        </p:blipFill>
        <p:spPr bwMode="auto">
          <a:xfrm>
            <a:off x="1115616" y="1916832"/>
            <a:ext cx="2466975" cy="1847850"/>
          </a:xfrm>
          <a:prstGeom prst="rect">
            <a:avLst/>
          </a:prstGeom>
          <a:noFill/>
          <a:ln w="9525">
            <a:noFill/>
            <a:miter lim="800000"/>
            <a:headEnd/>
            <a:tailEnd/>
          </a:ln>
        </p:spPr>
      </p:pic>
      <p:sp>
        <p:nvSpPr>
          <p:cNvPr id="9" name="Прямоугольник 8"/>
          <p:cNvSpPr/>
          <p:nvPr/>
        </p:nvSpPr>
        <p:spPr>
          <a:xfrm rot="16351154">
            <a:off x="-1248913" y="3288468"/>
            <a:ext cx="3534942" cy="523220"/>
          </a:xfrm>
          <a:prstGeom prst="rect">
            <a:avLst/>
          </a:prstGeom>
        </p:spPr>
        <p:txBody>
          <a:bodyPr wrap="none">
            <a:spAutoFit/>
          </a:bodyPr>
          <a:lstStyle/>
          <a:p>
            <a:pPr>
              <a:buFont typeface="Wingdings" pitchFamily="2" charset="2"/>
              <a:buChar char=""/>
            </a:pPr>
            <a:r>
              <a:rPr lang="ru-RU" sz="2800" dirty="0" smtClean="0">
                <a:solidFill>
                  <a:srgbClr val="663300"/>
                </a:solidFill>
                <a:latin typeface="Gabriola" pitchFamily="82" charset="0"/>
              </a:rPr>
              <a:t> Тамбовский парк Победы</a:t>
            </a:r>
            <a:endParaRPr lang="ru-RU" sz="2800" dirty="0">
              <a:solidFill>
                <a:srgbClr val="6633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8104" y="836712"/>
            <a:ext cx="3384376" cy="5328592"/>
          </a:xfrm>
          <a:blipFill>
            <a:blip r:embed="rId2" cstate="print"/>
            <a:tile tx="0" ty="0" sx="100000" sy="100000" flip="none" algn="tl"/>
          </a:blipFill>
          <a:ln w="76200" cmpd="dbl">
            <a:solidFill>
              <a:srgbClr val="663300"/>
            </a:solidFill>
            <a:bevel/>
          </a:ln>
        </p:spPr>
        <p:txBody>
          <a:bodyPr/>
          <a:lstStyle/>
          <a:p>
            <a:pPr marL="457200" indent="-457200" algn="ctr">
              <a:buFont typeface="Wingdings" pitchFamily="2" charset="2"/>
              <a:buChar char=""/>
            </a:pPr>
            <a:r>
              <a:rPr lang="ru-RU" sz="2000" dirty="0" smtClean="0">
                <a:latin typeface="Gabriola" pitchFamily="82" charset="0"/>
              </a:rPr>
              <a:t>ИСТОРИЧЕСКАЯ СПРАВКА</a:t>
            </a:r>
            <a:br>
              <a:rPr lang="ru-RU" sz="2000" dirty="0" smtClean="0">
                <a:latin typeface="Gabriola" pitchFamily="82" charset="0"/>
              </a:rPr>
            </a:br>
            <a:r>
              <a:rPr lang="ru-RU" sz="2000" dirty="0" smtClean="0">
                <a:latin typeface="Gabriola" pitchFamily="82" charset="0"/>
              </a:rPr>
              <a:t>«Городской парк  культуры и отдыха»   </a:t>
            </a:r>
            <a:br>
              <a:rPr lang="ru-RU" sz="2000" dirty="0" smtClean="0">
                <a:latin typeface="Gabriola" pitchFamily="82" charset="0"/>
              </a:rPr>
            </a:br>
            <a:r>
              <a:rPr lang="ru-RU" sz="2000" dirty="0" smtClean="0">
                <a:latin typeface="Gabriola" pitchFamily="82" charset="0"/>
              </a:rPr>
              <a:t>В предвоенные годы  в г. Тамбове  было два сквера , оба сквера были слиты в единый городской  сад, который обнесли кирпичной оградой. Центральный вход в него сделали с улицы Советской, там, где сейчас установлен закладной знак памятнику </a:t>
            </a:r>
            <a:br>
              <a:rPr lang="ru-RU" sz="2000" dirty="0" smtClean="0">
                <a:latin typeface="Gabriola" pitchFamily="82" charset="0"/>
              </a:rPr>
            </a:br>
            <a:r>
              <a:rPr lang="ru-RU" sz="2000" dirty="0" smtClean="0">
                <a:latin typeface="Gabriola" pitchFamily="82" charset="0"/>
              </a:rPr>
              <a:t>С. В. Рахманинову.  Вход представлял собой прямоугольную арку, выложенную из кирпича и оштукатуренную.</a:t>
            </a:r>
            <a:endParaRPr lang="ru-RU" sz="2000" dirty="0">
              <a:latin typeface="Gabriola" pitchFamily="82" charset="0"/>
            </a:endParaRPr>
          </a:p>
        </p:txBody>
      </p:sp>
      <p:pic>
        <p:nvPicPr>
          <p:cNvPr id="8" name="Picture 2"/>
          <p:cNvPicPr>
            <a:picLocks noChangeAspect="1" noChangeArrowheads="1"/>
          </p:cNvPicPr>
          <p:nvPr/>
        </p:nvPicPr>
        <p:blipFill>
          <a:blip r:embed="rId3" cstate="print"/>
          <a:srcRect/>
          <a:stretch>
            <a:fillRect/>
          </a:stretch>
        </p:blipFill>
        <p:spPr bwMode="auto">
          <a:xfrm>
            <a:off x="683568" y="3619521"/>
            <a:ext cx="4680520" cy="2905824"/>
          </a:xfrm>
          <a:prstGeom prst="rect">
            <a:avLst/>
          </a:prstGeom>
          <a:noFill/>
          <a:ln w="9525">
            <a:noFill/>
            <a:miter lim="800000"/>
            <a:headEnd/>
            <a:tailEnd/>
          </a:ln>
          <a:effectLst/>
        </p:spPr>
      </p:pic>
      <p:pic>
        <p:nvPicPr>
          <p:cNvPr id="10" name="Picture 2" descr="D:\ПРОЕКТ ТАМБОВ\grs2.jpg"/>
          <p:cNvPicPr>
            <a:picLocks noGrp="1" noChangeAspect="1" noChangeArrowheads="1"/>
          </p:cNvPicPr>
          <p:nvPr>
            <p:ph sz="half" idx="2"/>
          </p:nvPr>
        </p:nvPicPr>
        <p:blipFill>
          <a:blip r:embed="rId4" cstate="print"/>
          <a:srcRect/>
          <a:stretch>
            <a:fillRect/>
          </a:stretch>
        </p:blipFill>
        <p:spPr bwMode="auto">
          <a:xfrm>
            <a:off x="683568" y="543954"/>
            <a:ext cx="4655511" cy="300181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ПРОЕКТ ТАМБОВ\тттт\гор сад.jpg"/>
          <p:cNvPicPr>
            <a:picLocks noChangeAspect="1" noChangeArrowheads="1"/>
          </p:cNvPicPr>
          <p:nvPr/>
        </p:nvPicPr>
        <p:blipFill>
          <a:blip r:embed="rId2" cstate="print"/>
          <a:srcRect/>
          <a:stretch>
            <a:fillRect/>
          </a:stretch>
        </p:blipFill>
        <p:spPr bwMode="auto">
          <a:xfrm>
            <a:off x="5004048" y="620688"/>
            <a:ext cx="3024337" cy="2268253"/>
          </a:xfrm>
          <a:prstGeom prst="rect">
            <a:avLst/>
          </a:prstGeom>
          <a:noFill/>
        </p:spPr>
      </p:pic>
      <p:pic>
        <p:nvPicPr>
          <p:cNvPr id="2051" name="Picture 3" descr="D:\ПРОЕКТ ТАМБОВ\9.jpg"/>
          <p:cNvPicPr>
            <a:picLocks noChangeAspect="1" noChangeArrowheads="1"/>
          </p:cNvPicPr>
          <p:nvPr/>
        </p:nvPicPr>
        <p:blipFill>
          <a:blip r:embed="rId3" cstate="print"/>
          <a:srcRect/>
          <a:stretch>
            <a:fillRect/>
          </a:stretch>
        </p:blipFill>
        <p:spPr bwMode="auto">
          <a:xfrm>
            <a:off x="1259632" y="620688"/>
            <a:ext cx="3528392" cy="4524960"/>
          </a:xfrm>
          <a:prstGeom prst="rect">
            <a:avLst/>
          </a:prstGeom>
          <a:noFill/>
        </p:spPr>
      </p:pic>
      <p:pic>
        <p:nvPicPr>
          <p:cNvPr id="10" name="Picture 2" descr="D:\ПРОЕКТ ТАМБОВ\IMG_4614.JPG"/>
          <p:cNvPicPr>
            <a:picLocks noChangeAspect="1" noChangeArrowheads="1"/>
          </p:cNvPicPr>
          <p:nvPr/>
        </p:nvPicPr>
        <p:blipFill>
          <a:blip r:embed="rId4" cstate="print"/>
          <a:srcRect/>
          <a:stretch>
            <a:fillRect/>
          </a:stretch>
        </p:blipFill>
        <p:spPr bwMode="auto">
          <a:xfrm>
            <a:off x="4427984" y="4320098"/>
            <a:ext cx="3950568" cy="2222195"/>
          </a:xfrm>
          <a:prstGeom prst="rect">
            <a:avLst/>
          </a:prstGeom>
          <a:noFill/>
        </p:spPr>
      </p:pic>
      <p:sp>
        <p:nvSpPr>
          <p:cNvPr id="11" name="TextBox 10"/>
          <p:cNvSpPr txBox="1"/>
          <p:nvPr/>
        </p:nvSpPr>
        <p:spPr>
          <a:xfrm>
            <a:off x="5004048" y="3140968"/>
            <a:ext cx="2808312" cy="954107"/>
          </a:xfrm>
          <a:prstGeom prst="rect">
            <a:avLst/>
          </a:prstGeom>
          <a:blipFill>
            <a:blip r:embed="rId5" cstate="print"/>
            <a:tile tx="0" ty="0" sx="100000" sy="100000" flip="none" algn="tl"/>
          </a:blipFill>
          <a:ln w="57150" cmpd="dbl">
            <a:solidFill>
              <a:srgbClr val="663300"/>
            </a:solidFill>
          </a:ln>
        </p:spPr>
        <p:txBody>
          <a:bodyPr wrap="square" rtlCol="0">
            <a:spAutoFit/>
          </a:bodyPr>
          <a:lstStyle/>
          <a:p>
            <a:pPr algn="ctr">
              <a:buFont typeface="Wingdings" pitchFamily="2" charset="2"/>
              <a:buChar char=""/>
            </a:pPr>
            <a:r>
              <a:rPr lang="ru-RU" sz="2800" dirty="0" smtClean="0">
                <a:solidFill>
                  <a:srgbClr val="663300"/>
                </a:solidFill>
                <a:latin typeface="Gabriola" pitchFamily="82" charset="0"/>
              </a:rPr>
              <a:t> Городской парк </a:t>
            </a:r>
          </a:p>
          <a:p>
            <a:pPr algn="ctr"/>
            <a:r>
              <a:rPr lang="ru-RU" sz="2800" dirty="0" smtClean="0">
                <a:solidFill>
                  <a:srgbClr val="663300"/>
                </a:solidFill>
                <a:latin typeface="Gabriola" pitchFamily="82" charset="0"/>
              </a:rPr>
              <a:t>культуры и отдыха</a:t>
            </a:r>
            <a:endParaRPr lang="ru-RU" sz="2800" dirty="0">
              <a:solidFill>
                <a:srgbClr val="663300"/>
              </a:solidFill>
              <a:latin typeface="Gabriola" pitchFamily="82" charset="0"/>
            </a:endParaRPr>
          </a:p>
        </p:txBody>
      </p:sp>
      <p:sp>
        <p:nvSpPr>
          <p:cNvPr id="6" name="Прямоугольник 5"/>
          <p:cNvSpPr/>
          <p:nvPr/>
        </p:nvSpPr>
        <p:spPr>
          <a:xfrm rot="16200000">
            <a:off x="-1711314" y="2717667"/>
            <a:ext cx="4572000" cy="954107"/>
          </a:xfrm>
          <a:prstGeom prst="rect">
            <a:avLst/>
          </a:prstGeom>
        </p:spPr>
        <p:txBody>
          <a:bodyPr>
            <a:spAutoFit/>
          </a:bodyPr>
          <a:lstStyle/>
          <a:p>
            <a:pPr algn="ctr">
              <a:buFont typeface="Wingdings" pitchFamily="2" charset="2"/>
              <a:buChar char=""/>
            </a:pPr>
            <a:r>
              <a:rPr lang="ru-RU" sz="2800" dirty="0" smtClean="0">
                <a:solidFill>
                  <a:srgbClr val="663300"/>
                </a:solidFill>
                <a:latin typeface="Gabriola" pitchFamily="82" charset="0"/>
              </a:rPr>
              <a:t> Городской парк </a:t>
            </a:r>
          </a:p>
          <a:p>
            <a:pPr algn="ctr"/>
            <a:r>
              <a:rPr lang="ru-RU" sz="2800" dirty="0" smtClean="0">
                <a:solidFill>
                  <a:srgbClr val="663300"/>
                </a:solidFill>
                <a:latin typeface="Gabriola" pitchFamily="82" charset="0"/>
              </a:rPr>
              <a:t>культуры и отдыха</a:t>
            </a:r>
            <a:endParaRPr lang="ru-RU" sz="2800" dirty="0">
              <a:solidFill>
                <a:srgbClr val="663300"/>
              </a:solidFill>
              <a:latin typeface="Gabriola" pitchFamily="8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Фото семьи\2011\01.05.2011\P1050242.JPG"/>
          <p:cNvPicPr>
            <a:picLocks noGrp="1" noChangeAspect="1" noChangeArrowheads="1"/>
          </p:cNvPicPr>
          <p:nvPr>
            <p:ph idx="1"/>
          </p:nvPr>
        </p:nvPicPr>
        <p:blipFill>
          <a:blip r:embed="rId2" cstate="print"/>
          <a:srcRect/>
          <a:stretch>
            <a:fillRect/>
          </a:stretch>
        </p:blipFill>
        <p:spPr bwMode="auto">
          <a:xfrm>
            <a:off x="1403648" y="3429000"/>
            <a:ext cx="3360373" cy="2520280"/>
          </a:xfrm>
          <a:prstGeom prst="rect">
            <a:avLst/>
          </a:prstGeom>
          <a:ln>
            <a:noFill/>
          </a:ln>
          <a:effectLst>
            <a:outerShdw blurRad="292100" dist="139700" dir="2700000" algn="tl" rotWithShape="0">
              <a:srgbClr val="333333">
                <a:alpha val="65000"/>
              </a:srgbClr>
            </a:outerShdw>
          </a:effectLst>
        </p:spPr>
      </p:pic>
      <p:pic>
        <p:nvPicPr>
          <p:cNvPr id="3075" name="Picture 3" descr="D:\Фото семьи\2011\01.05.2011\P1050241.JPG"/>
          <p:cNvPicPr>
            <a:picLocks noChangeAspect="1" noChangeArrowheads="1"/>
          </p:cNvPicPr>
          <p:nvPr/>
        </p:nvPicPr>
        <p:blipFill>
          <a:blip r:embed="rId3" cstate="print"/>
          <a:srcRect/>
          <a:stretch>
            <a:fillRect/>
          </a:stretch>
        </p:blipFill>
        <p:spPr bwMode="auto">
          <a:xfrm>
            <a:off x="4427984" y="260648"/>
            <a:ext cx="3264362" cy="2448272"/>
          </a:xfrm>
          <a:prstGeom prst="rect">
            <a:avLst/>
          </a:prstGeom>
          <a:ln>
            <a:noFill/>
          </a:ln>
          <a:effectLst>
            <a:outerShdw blurRad="292100" dist="139700" dir="2700000" algn="tl" rotWithShape="0">
              <a:srgbClr val="333333">
                <a:alpha val="65000"/>
              </a:srgbClr>
            </a:outerShdw>
          </a:effectLst>
        </p:spPr>
      </p:pic>
      <p:pic>
        <p:nvPicPr>
          <p:cNvPr id="3076" name="Picture 4" descr="D:\Фото семьи\2011\105_PANA\P1050684.JPG"/>
          <p:cNvPicPr>
            <a:picLocks noChangeAspect="1" noChangeArrowheads="1"/>
          </p:cNvPicPr>
          <p:nvPr/>
        </p:nvPicPr>
        <p:blipFill>
          <a:blip r:embed="rId4" cstate="print"/>
          <a:srcRect/>
          <a:stretch>
            <a:fillRect/>
          </a:stretch>
        </p:blipFill>
        <p:spPr bwMode="auto">
          <a:xfrm>
            <a:off x="1691680" y="260648"/>
            <a:ext cx="2520280" cy="3098271"/>
          </a:xfrm>
          <a:prstGeom prst="rect">
            <a:avLst/>
          </a:prstGeom>
          <a:ln>
            <a:noFill/>
          </a:ln>
          <a:effectLst>
            <a:outerShdw blurRad="292100" dist="139700" dir="2700000" algn="tl" rotWithShape="0">
              <a:srgbClr val="333333">
                <a:alpha val="65000"/>
              </a:srgbClr>
            </a:outerShdw>
          </a:effectLst>
        </p:spPr>
      </p:pic>
      <p:pic>
        <p:nvPicPr>
          <p:cNvPr id="3077" name="Picture 5" descr="D:\Фото семьи\2011\105_PANA\P1050695.JPG"/>
          <p:cNvPicPr>
            <a:picLocks noChangeAspect="1" noChangeArrowheads="1"/>
          </p:cNvPicPr>
          <p:nvPr/>
        </p:nvPicPr>
        <p:blipFill>
          <a:blip r:embed="rId5" cstate="print"/>
          <a:srcRect/>
          <a:stretch>
            <a:fillRect/>
          </a:stretch>
        </p:blipFill>
        <p:spPr bwMode="auto">
          <a:xfrm>
            <a:off x="5220072" y="2780928"/>
            <a:ext cx="2592288" cy="3456385"/>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rot="16404406">
            <a:off x="-1673945" y="2813984"/>
            <a:ext cx="4572000" cy="954107"/>
          </a:xfrm>
          <a:prstGeom prst="rect">
            <a:avLst/>
          </a:prstGeom>
        </p:spPr>
        <p:txBody>
          <a:bodyPr>
            <a:spAutoFit/>
          </a:bodyPr>
          <a:lstStyle/>
          <a:p>
            <a:pPr algn="ctr">
              <a:buFont typeface="Wingdings" pitchFamily="2" charset="2"/>
              <a:buChar char=""/>
            </a:pPr>
            <a:r>
              <a:rPr lang="ru-RU" sz="2800" dirty="0" smtClean="0">
                <a:solidFill>
                  <a:srgbClr val="663300"/>
                </a:solidFill>
                <a:latin typeface="Gabriola" pitchFamily="82" charset="0"/>
              </a:rPr>
              <a:t> Городской парк </a:t>
            </a:r>
          </a:p>
          <a:p>
            <a:pPr algn="ctr"/>
            <a:r>
              <a:rPr lang="ru-RU" sz="2800" dirty="0" smtClean="0">
                <a:solidFill>
                  <a:srgbClr val="663300"/>
                </a:solidFill>
                <a:latin typeface="Gabriola" pitchFamily="82" charset="0"/>
              </a:rPr>
              <a:t>культуры и отдыха</a:t>
            </a:r>
            <a:endParaRPr lang="ru-RU" sz="2800" dirty="0">
              <a:solidFill>
                <a:srgbClr val="663300"/>
              </a:solidFill>
              <a:latin typeface="Gabriola" pitchFamily="82" charset="0"/>
            </a:endParaRPr>
          </a:p>
        </p:txBody>
      </p:sp>
      <p:sp>
        <p:nvSpPr>
          <p:cNvPr id="8" name="TextBox 7"/>
          <p:cNvSpPr txBox="1"/>
          <p:nvPr/>
        </p:nvSpPr>
        <p:spPr>
          <a:xfrm>
            <a:off x="4788024" y="5805264"/>
            <a:ext cx="3672408" cy="830997"/>
          </a:xfrm>
          <a:prstGeom prst="rect">
            <a:avLst/>
          </a:prstGeom>
          <a:blipFill>
            <a:blip r:embed="rId6" cstate="print"/>
            <a:tile tx="0" ty="0" sx="100000" sy="100000" flip="none" algn="tl"/>
          </a:blipFill>
          <a:ln w="57150" cmpd="dbl">
            <a:solidFill>
              <a:srgbClr val="663300"/>
            </a:solidFill>
          </a:ln>
        </p:spPr>
        <p:txBody>
          <a:bodyPr wrap="square" rtlCol="0">
            <a:spAutoFit/>
          </a:bodyPr>
          <a:lstStyle/>
          <a:p>
            <a:r>
              <a:rPr lang="ru-RU" sz="2400" dirty="0" smtClean="0">
                <a:solidFill>
                  <a:srgbClr val="663300"/>
                </a:solidFill>
                <a:latin typeface="Gabriola" pitchFamily="82" charset="0"/>
              </a:rPr>
              <a:t>Города краше нигде не найдешь – </a:t>
            </a:r>
          </a:p>
          <a:p>
            <a:r>
              <a:rPr lang="ru-RU" sz="2400" dirty="0" smtClean="0">
                <a:solidFill>
                  <a:srgbClr val="663300"/>
                </a:solidFill>
                <a:latin typeface="Gabriola" pitchFamily="82" charset="0"/>
              </a:rPr>
              <a:t>Город Тамбов на других не похож</a:t>
            </a:r>
            <a:r>
              <a:rPr lang="ru-RU" sz="2000" dirty="0" smtClean="0"/>
              <a:t>.</a:t>
            </a:r>
            <a:endParaRPr lang="ru-RU"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шаблон">
  <a:themeElements>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Template>
  <TotalTime>4940</TotalTime>
  <Words>753</Words>
  <Application>Microsoft Office PowerPoint</Application>
  <PresentationFormat>Экран (4:3)</PresentationFormat>
  <Paragraphs>120</Paragraphs>
  <Slides>33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шаблон</vt:lpstr>
      <vt:lpstr>     МБДОУ «Детский сад № 70»   </vt:lpstr>
      <vt:lpstr> </vt:lpstr>
      <vt:lpstr>      </vt:lpstr>
      <vt:lpstr>Презентация PowerPoint</vt:lpstr>
      <vt:lpstr>Презентация PowerPoint</vt:lpstr>
      <vt:lpstr>Презентация PowerPoint</vt:lpstr>
      <vt:lpstr>ИСТОРИЧЕСКАЯ СПРАВКА «Городской парк  культуры и отдыха»    В предвоенные годы  в г. Тамбове  было два сквера , оба сквера были слиты в единый городской  сад, который обнесли кирпичной оградой. Центральный вход в него сделали с улицы Советской, там, где сейчас установлен закладной знак памятнику  С. В. Рахманинову.  Вход представлял собой прямоугольную арку, выложенную из кирпича и оштукатуренную.</vt:lpstr>
      <vt:lpstr>Презентация PowerPoint</vt:lpstr>
      <vt:lpstr>Презентация PowerPoint</vt:lpstr>
      <vt:lpstr>Презентация PowerPoint</vt:lpstr>
      <vt:lpstr>Презентация PowerPoint</vt:lpstr>
      <vt:lpstr>ИСТОРИЧЕСКАЯ СПРАВКА   "Танк "Тамбовский колхозник"   Храм Троицкая церковь. располагался за рекой Студенец, был построен с 1846 по 1857 г. Сейчас на этом месте находится монумент "Танк "Тамбовский колхозник" с примыкающим сквером.. </vt:lpstr>
      <vt:lpstr>Презентация PowerPoint</vt:lpstr>
      <vt:lpstr>Презентация PowerPoint</vt:lpstr>
      <vt:lpstr>ИСТОРИЧЕСКАЯ СПРАВКА     «Старинное здание Казенной палаты и Казначейства» На пересечении улиц Советской и Мичуринской открывается интересное старинное здание . Главный фасад здания выходит на улицу Московскую. У него два этажа, над которыми в центре пристроен третий, мансардовый этаж. На вид он ничем не примечателен, однако мало кто знает, что в этом доме в 1901 году проживал русский литератор, один из авторов образа Козьмы Пруткова - А. М. Жемчужников. В годы Великой Отечественной войны здесь располагался эвакогоспиталь  № 1981. Сегодня в этом здании ряд коммерческих организаций. </vt:lpstr>
      <vt:lpstr>ИСТОРИЧЕСКАЯ СПРАВКА Тамбовская областная картинная галерея  Здание заложено 1891 г. май 14 дня. При государе императоре Александре III,. Здание было построено за полтора года с использованием самых современных (по тому времени) строительных материалов. Оно было снабжено водопроводом, канализацией и электричеством. С его вводом город приобрел прекрасное книгохранилище и огромный зал для собрания общественности. Здесь же расположился и историко-этнографический музей. Строительство здания полностью было проведено на средства Э. Д. Нарышкина. В благодарность учредителю в здании был установлен на парадной лестнице и сохранен до наших дней бюст Э. Д. Нарышкину.</vt:lpstr>
      <vt:lpstr> Соборная (Октябрьская) площадь    Соборная площадь расположена в историческом центре Тамбова и ограничена территорией Спасо-Преображенского Кафедрального собора, улицей Степана Разина, городским парком Культуры и Отдыха и территорией Управления федеральной почтовой связи по Тамбовской области. Площадь находится в двух минутах ходьбы от улицы Советской. Соборная площадь – старейшая из площадей города Тамбова. История её возникновения уходит своими корнями во времена постройки первой тамбовской крепости. Ранее на месте площади находилась открытая площадка перед главными крепостными воротами. Эта площадка предназначалась для построений и общего сбора защитников крепости. От слова «сбор» площадь и получила своё название - Соборной.</vt:lpstr>
      <vt:lpstr>Презентация PowerPoint</vt:lpstr>
      <vt:lpstr>  ИСТОРИЧЕСКАЯ СПРАВКА      Музей истории медицины был открыт 29 февраля 1978 г. на базе частной коллекции тамбовского врача Петра Михайловича Крылова (1915 - 1985), собравшего материалы по истории развития медицины на Тамбовщине. В настоящее время это единственный в Центрально-Черноземной области музей, посвященный истории здравоохранения отдельного края. Уникальность собрания заключается в персонифицированном подходе к отражению истории медицины в области.      Здание музея - образец широко распространенных усадебных домов начала XIX в., строго выдержанное в стиле классицизма. Является памятником архитектуры областного значения. В прошлом - усадьба О.Г.Лукьяненко.</vt:lpstr>
      <vt:lpstr>Презентация PowerPoint</vt:lpstr>
      <vt:lpstr>ИСТОРИЧЕСКАЯ СПРАВКА   улица   Советская  На углу Советской и Интернациональной располагается здание средней школы № 1 24 ноября 1876 г. состоялось открытие Тамбовского реального училища, дабы «дать воспитанникам общее образование, приспособленное к практическим потребностям и к приобретению технических знаний».</vt:lpstr>
      <vt:lpstr>Презентация PowerPoint</vt:lpstr>
      <vt:lpstr>Презентация PowerPoint</vt:lpstr>
      <vt:lpstr>Презентация PowerPoint</vt:lpstr>
      <vt:lpstr>       Я вижу мой город над речкою Цной          - Красивый, счастливый, всегда молодой!</vt:lpstr>
      <vt:lpstr>Презентация PowerPoint</vt:lpstr>
      <vt:lpstr>ИСТОРИЧЕСКАЯ СПРАВКА        Музыкальное училище  История создания в Тамбове музыкального училища берет начало в 1881 г., когда небольшая группа любителей музыки добилась организации в городе отделения Императорского Русского музыкального общества. С 1959 г. училище носит имя С. В. Рахманинова. В 1996 г. оно реорганизовано в государственный музыкально-педагогический институт. Здание училища практически сохранилось в своем первоначальном виде</vt:lpstr>
      <vt:lpstr>Презентация PowerPoint</vt:lpstr>
      <vt:lpstr>.</vt:lpstr>
      <vt:lpstr>Презентация PowerPoint</vt:lpstr>
      <vt:lpstr>   «Тамбов на карте генеральной Кружком означен не всегда; Он прежде город был опальный, Теперь же, право, хоть куда."   </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Стрелка Васильевского острова</dc:title>
  <dc:creator>Ирина</dc:creator>
  <cp:lastModifiedBy>gko</cp:lastModifiedBy>
  <cp:revision>370</cp:revision>
  <dcterms:created xsi:type="dcterms:W3CDTF">2011-11-05T16:52:09Z</dcterms:created>
  <dcterms:modified xsi:type="dcterms:W3CDTF">2022-07-20T17:32:58Z</dcterms:modified>
</cp:coreProperties>
</file>